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5"/>
  </p:notesMasterIdLst>
  <p:sldIdLst>
    <p:sldId id="474" r:id="rId2"/>
    <p:sldId id="475" r:id="rId3"/>
    <p:sldId id="558" r:id="rId4"/>
    <p:sldId id="624" r:id="rId5"/>
    <p:sldId id="623" r:id="rId6"/>
    <p:sldId id="488" r:id="rId7"/>
    <p:sldId id="625" r:id="rId8"/>
    <p:sldId id="486" r:id="rId9"/>
    <p:sldId id="547" r:id="rId10"/>
    <p:sldId id="476" r:id="rId11"/>
    <p:sldId id="628" r:id="rId12"/>
    <p:sldId id="626" r:id="rId13"/>
    <p:sldId id="629" r:id="rId14"/>
    <p:sldId id="627" r:id="rId15"/>
    <p:sldId id="630" r:id="rId16"/>
    <p:sldId id="633" r:id="rId17"/>
    <p:sldId id="632" r:id="rId18"/>
    <p:sldId id="477" r:id="rId19"/>
    <p:sldId id="644" r:id="rId20"/>
    <p:sldId id="641" r:id="rId21"/>
    <p:sldId id="642" r:id="rId22"/>
    <p:sldId id="645" r:id="rId23"/>
    <p:sldId id="639" r:id="rId24"/>
    <p:sldId id="534" r:id="rId25"/>
    <p:sldId id="479" r:id="rId26"/>
    <p:sldId id="478" r:id="rId27"/>
    <p:sldId id="492" r:id="rId28"/>
    <p:sldId id="493" r:id="rId29"/>
    <p:sldId id="490" r:id="rId30"/>
    <p:sldId id="652" r:id="rId31"/>
    <p:sldId id="500" r:id="rId32"/>
    <p:sldId id="648" r:id="rId33"/>
    <p:sldId id="647" r:id="rId34"/>
    <p:sldId id="640" r:id="rId35"/>
    <p:sldId id="649" r:id="rId36"/>
    <p:sldId id="650" r:id="rId37"/>
    <p:sldId id="653" r:id="rId38"/>
    <p:sldId id="654" r:id="rId39"/>
    <p:sldId id="655" r:id="rId40"/>
    <p:sldId id="656" r:id="rId41"/>
    <p:sldId id="657" r:id="rId42"/>
    <p:sldId id="658" r:id="rId43"/>
    <p:sldId id="659" r:id="rId44"/>
    <p:sldId id="663" r:id="rId45"/>
    <p:sldId id="660" r:id="rId46"/>
    <p:sldId id="661" r:id="rId47"/>
    <p:sldId id="662" r:id="rId48"/>
    <p:sldId id="498" r:id="rId49"/>
    <p:sldId id="495" r:id="rId50"/>
    <p:sldId id="542" r:id="rId51"/>
    <p:sldId id="496" r:id="rId52"/>
    <p:sldId id="497" r:id="rId53"/>
    <p:sldId id="480" r:id="rId54"/>
  </p:sldIdLst>
  <p:sldSz cx="9144000" cy="6858000" type="screen4x3"/>
  <p:notesSz cx="6858000" cy="9144000"/>
  <p:defaultTextStyle>
    <a:defPPr>
      <a:defRPr lang="en-US"/>
    </a:defPPr>
    <a:lvl1pPr algn="l" rtl="0" fontAlgn="base">
      <a:spcBef>
        <a:spcPct val="0"/>
      </a:spcBef>
      <a:spcAft>
        <a:spcPct val="0"/>
      </a:spcAft>
      <a:defRPr sz="2800" b="1" kern="1200">
        <a:solidFill>
          <a:srgbClr val="FF0000"/>
        </a:solidFill>
        <a:latin typeface="Arial" charset="0"/>
        <a:ea typeface="+mn-ea"/>
        <a:cs typeface="+mn-cs"/>
      </a:defRPr>
    </a:lvl1pPr>
    <a:lvl2pPr marL="457200" algn="l" rtl="0" fontAlgn="base">
      <a:spcBef>
        <a:spcPct val="0"/>
      </a:spcBef>
      <a:spcAft>
        <a:spcPct val="0"/>
      </a:spcAft>
      <a:defRPr sz="2800" b="1" kern="1200">
        <a:solidFill>
          <a:srgbClr val="FF0000"/>
        </a:solidFill>
        <a:latin typeface="Arial" charset="0"/>
        <a:ea typeface="+mn-ea"/>
        <a:cs typeface="+mn-cs"/>
      </a:defRPr>
    </a:lvl2pPr>
    <a:lvl3pPr marL="914400" algn="l" rtl="0" fontAlgn="base">
      <a:spcBef>
        <a:spcPct val="0"/>
      </a:spcBef>
      <a:spcAft>
        <a:spcPct val="0"/>
      </a:spcAft>
      <a:defRPr sz="2800" b="1" kern="1200">
        <a:solidFill>
          <a:srgbClr val="FF0000"/>
        </a:solidFill>
        <a:latin typeface="Arial" charset="0"/>
        <a:ea typeface="+mn-ea"/>
        <a:cs typeface="+mn-cs"/>
      </a:defRPr>
    </a:lvl3pPr>
    <a:lvl4pPr marL="1371600" algn="l" rtl="0" fontAlgn="base">
      <a:spcBef>
        <a:spcPct val="0"/>
      </a:spcBef>
      <a:spcAft>
        <a:spcPct val="0"/>
      </a:spcAft>
      <a:defRPr sz="2800" b="1" kern="1200">
        <a:solidFill>
          <a:srgbClr val="FF0000"/>
        </a:solidFill>
        <a:latin typeface="Arial" charset="0"/>
        <a:ea typeface="+mn-ea"/>
        <a:cs typeface="+mn-cs"/>
      </a:defRPr>
    </a:lvl4pPr>
    <a:lvl5pPr marL="1828800" algn="l" rtl="0" fontAlgn="base">
      <a:spcBef>
        <a:spcPct val="0"/>
      </a:spcBef>
      <a:spcAft>
        <a:spcPct val="0"/>
      </a:spcAft>
      <a:defRPr sz="2800" b="1" kern="1200">
        <a:solidFill>
          <a:srgbClr val="FF0000"/>
        </a:solidFill>
        <a:latin typeface="Arial" charset="0"/>
        <a:ea typeface="+mn-ea"/>
        <a:cs typeface="+mn-cs"/>
      </a:defRPr>
    </a:lvl5pPr>
    <a:lvl6pPr marL="2286000" algn="l" defTabSz="914400" rtl="0" eaLnBrk="1" latinLnBrk="0" hangingPunct="1">
      <a:defRPr sz="2800" b="1" kern="1200">
        <a:solidFill>
          <a:srgbClr val="FF0000"/>
        </a:solidFill>
        <a:latin typeface="Arial" charset="0"/>
        <a:ea typeface="+mn-ea"/>
        <a:cs typeface="+mn-cs"/>
      </a:defRPr>
    </a:lvl6pPr>
    <a:lvl7pPr marL="2743200" algn="l" defTabSz="914400" rtl="0" eaLnBrk="1" latinLnBrk="0" hangingPunct="1">
      <a:defRPr sz="2800" b="1" kern="1200">
        <a:solidFill>
          <a:srgbClr val="FF0000"/>
        </a:solidFill>
        <a:latin typeface="Arial" charset="0"/>
        <a:ea typeface="+mn-ea"/>
        <a:cs typeface="+mn-cs"/>
      </a:defRPr>
    </a:lvl7pPr>
    <a:lvl8pPr marL="3200400" algn="l" defTabSz="914400" rtl="0" eaLnBrk="1" latinLnBrk="0" hangingPunct="1">
      <a:defRPr sz="2800" b="1" kern="1200">
        <a:solidFill>
          <a:srgbClr val="FF0000"/>
        </a:solidFill>
        <a:latin typeface="Arial" charset="0"/>
        <a:ea typeface="+mn-ea"/>
        <a:cs typeface="+mn-cs"/>
      </a:defRPr>
    </a:lvl8pPr>
    <a:lvl9pPr marL="3657600" algn="l" defTabSz="914400" rtl="0" eaLnBrk="1" latinLnBrk="0" hangingPunct="1">
      <a:defRPr sz="2800" b="1" kern="1200">
        <a:solidFill>
          <a:srgbClr val="FF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009900"/>
    <a:srgbClr val="387C1C"/>
    <a:srgbClr val="669900"/>
    <a:srgbClr val="4D900A"/>
    <a:srgbClr val="5C8109"/>
    <a:srgbClr val="336600"/>
    <a:srgbClr val="FF0000"/>
    <a:srgbClr val="006C6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818" autoAdjust="0"/>
    <p:restoredTop sz="69121" autoAdjust="0"/>
  </p:normalViewPr>
  <p:slideViewPr>
    <p:cSldViewPr snapToGrid="0" showGuides="1">
      <p:cViewPr>
        <p:scale>
          <a:sx n="60" d="100"/>
          <a:sy n="60" d="100"/>
        </p:scale>
        <p:origin x="-730" y="86"/>
      </p:cViewPr>
      <p:guideLst>
        <p:guide orient="horz" pos="2159"/>
        <p:guide pos="2880"/>
      </p:guideLst>
    </p:cSldViewPr>
  </p:slideViewPr>
  <p:outlineViewPr>
    <p:cViewPr>
      <p:scale>
        <a:sx n="33" d="100"/>
        <a:sy n="33" d="100"/>
      </p:scale>
      <p:origin x="0" y="9538"/>
    </p:cViewPr>
  </p:outlineViewPr>
  <p:notesTextViewPr>
    <p:cViewPr>
      <p:scale>
        <a:sx n="100" d="100"/>
        <a:sy n="100" d="100"/>
      </p:scale>
      <p:origin x="0" y="0"/>
    </p:cViewPr>
  </p:notesTextViewPr>
  <p:sorterViewPr>
    <p:cViewPr>
      <p:scale>
        <a:sx n="50" d="100"/>
        <a:sy n="50" d="100"/>
      </p:scale>
      <p:origin x="0" y="2435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pPr>
              <a:defRPr/>
            </a:pPr>
            <a:endParaRPr lang="en-US"/>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49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pPr>
              <a:defRPr/>
            </a:pPr>
            <a:endParaRPr lang="en-US"/>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AF97C56A-6EEF-4D94-8735-5FF6A2F480E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Hawaii Volcanoes National Park incorporates</a:t>
            </a:r>
            <a:r>
              <a:rPr lang="en-US" baseline="0" dirty="0" smtClean="0"/>
              <a:t> much of Kilauea and the summit area of Mauna Loa. Our study now will focus on the features and recent eruption history of these two active volcanoes.</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Kilauea</a:t>
            </a:r>
            <a:r>
              <a:rPr lang="en-US" baseline="0" dirty="0" smtClean="0"/>
              <a:t> is probably linked to the same magma source as Mauna Loa, because e</a:t>
            </a:r>
            <a:r>
              <a:rPr lang="en-US" dirty="0" smtClean="0"/>
              <a:t>ruptions</a:t>
            </a:r>
            <a:r>
              <a:rPr lang="en-US" baseline="0" dirty="0" smtClean="0"/>
              <a:t> tend to alternate between the two volcanoes and rarely take place simultaneously at both. The pattern is well-documented for historical eruptions and the fact that Kilauea has been almost continuously erupting since 1983, while Mauna Loa has not erupted since 1984, is a particularly good example of the mutual eruptive exclusivity of these volcanoes. The recent history is not, however, representative of eruption frequency, because over the last 150 years eruption periodicity averages something more like every 2 to 3-years.</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Certain general patterns emerge in the frequent eruptions of Mauna Kea and Kilauea from which a generalized model for a typical shield volcano eruption can be developed.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first stage in a new eruption is the filling of the magma reservoir inside of the shield.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magma works its way from the mantle into the interior of the shield volcano measurable swelling of the volcano’s surface occurs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accompanied by prolonged rhythmic</a:t>
            </a:r>
            <a:r>
              <a:rPr lang="en-US" baseline="0" dirty="0" smtClean="0"/>
              <a:t> seismic activity known as harmonic tremors. The phenomenon is believed to be the result of vibrations produced as magma flows through conduits – similar to that produced when fluid moves energetically through a pipe or fire hose.</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s</a:t>
            </a:r>
            <a:r>
              <a:rPr lang="en-US" dirty="0" smtClean="0"/>
              <a:t>tage 2 shallow, short period earthquakes often occur</a:t>
            </a:r>
            <a:r>
              <a:rPr lang="en-US" baseline="0" dirty="0" smtClean="0"/>
              <a:t> close to where the magma is about to break out. These </a:t>
            </a:r>
            <a:r>
              <a:rPr lang="en-US" baseline="0" dirty="0" smtClean="0"/>
              <a:t>earthquakes </a:t>
            </a:r>
            <a:r>
              <a:rPr lang="en-US" baseline="0" dirty="0" smtClean="0"/>
              <a:t>are caused by rock cracking due the stress of rising magma and are frequently associated with changes in the concentration of CO2, CO and other gases from nearby fumaroles. These precursors events indicate that an eruption will occur within a few days.</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initial outburst is usually a spectacular</a:t>
            </a:r>
            <a:r>
              <a:rPr lang="en-US" baseline="0" dirty="0" smtClean="0"/>
              <a:t> lava fountain such as that of Kilauea Iki in 1959 and Pu’u O’o in 1983.</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1900’,</a:t>
            </a:r>
            <a:r>
              <a:rPr lang="en-US" baseline="0" dirty="0" smtClean="0"/>
              <a:t> </a:t>
            </a:r>
            <a:r>
              <a:rPr lang="en-US" dirty="0" smtClean="0"/>
              <a:t>Kilauea</a:t>
            </a:r>
            <a:r>
              <a:rPr lang="en-US" baseline="0" dirty="0" smtClean="0"/>
              <a:t> Iki holds the record for the highest lava fountain on record.</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spectacular 1959 eruption of Kilauea Iki (or little Kilauea)</a:t>
            </a:r>
            <a:r>
              <a:rPr lang="en-US" baseline="0" dirty="0" smtClean="0"/>
              <a:t> touched off a bit of volcano mania in popular culture of the day, which by association spilled out to Hawaii in general (note the Luau-version of Elvis). The eruption cycle associated with Kilauea Iki is often cited as the textbook example of how a shield eruption “should” behave.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the eruption</a:t>
            </a:r>
            <a:r>
              <a:rPr lang="en-US" baseline="0" dirty="0" smtClean="0"/>
              <a:t> of Kilauea Iki, about 31 million cubic meters of magma moved from the summit magma reservoir into Kilauea Ike Crater, of which about 1 million cubic meters drained back. Then a surge of some 60 million cubic meters of new magma from depth swelled the reservoir sending some 71 cubic meters of magma back into the crater (most of which drained back into the reservoir) and presumably opening a magma conduit to the East Rift Zone. The eruption at Kilauea Iki ends as magma is drawn away from the reservoir via new eruptions from lower portions of the East Rift Zone.</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Mauna Loa is far larger than</a:t>
            </a:r>
            <a:r>
              <a:rPr lang="en-US" baseline="0" dirty="0" smtClean="0"/>
              <a:t> Kilauea, the two shield volcanoes share similar structure.</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a:t>
            </a:r>
            <a:r>
              <a:rPr lang="en-US" baseline="0" dirty="0" smtClean="0"/>
              <a:t> lower rift zone eruption happened some 40 km east of Kilauea Iki </a:t>
            </a:r>
            <a:r>
              <a:rPr lang="en-US" dirty="0" smtClean="0"/>
              <a:t>and destroyed</a:t>
            </a:r>
            <a:r>
              <a:rPr lang="en-US" baseline="0" dirty="0" smtClean="0"/>
              <a:t> the idyllic little community of </a:t>
            </a:r>
            <a:r>
              <a:rPr lang="en-US" dirty="0" smtClean="0"/>
              <a:t>Kapoho </a:t>
            </a:r>
            <a:r>
              <a:rPr lang="en-US" baseline="0" dirty="0" smtClean="0"/>
              <a:t>in</a:t>
            </a:r>
            <a:r>
              <a:rPr lang="en-US" dirty="0" smtClean="0"/>
              <a:t> 1960. Tiny earthquakes started to record at the seismograph in Pahoa, </a:t>
            </a:r>
            <a:r>
              <a:rPr lang="en-US" dirty="0" smtClean="0"/>
              <a:t>signaling </a:t>
            </a:r>
            <a:r>
              <a:rPr lang="en-US" dirty="0" smtClean="0"/>
              <a:t>that</a:t>
            </a:r>
            <a:r>
              <a:rPr lang="en-US" baseline="0" dirty="0" smtClean="0"/>
              <a:t> magma was breaking through rock and clearing a conduit to the surface.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Occurring low on Kilauea’s flanks</a:t>
            </a:r>
            <a:r>
              <a:rPr lang="en-US" baseline="0" dirty="0" smtClean="0"/>
              <a:t> and almost </a:t>
            </a:r>
            <a:r>
              <a:rPr lang="en-US" dirty="0" smtClean="0"/>
              <a:t>near</a:t>
            </a:r>
            <a:r>
              <a:rPr lang="en-US" baseline="0" dirty="0" smtClean="0"/>
              <a:t> sea level, </a:t>
            </a:r>
            <a:r>
              <a:rPr lang="en-US" baseline="0" dirty="0" smtClean="0"/>
              <a:t>the </a:t>
            </a:r>
            <a:r>
              <a:rPr lang="en-US" dirty="0" smtClean="0"/>
              <a:t>1960 </a:t>
            </a:r>
            <a:r>
              <a:rPr lang="en-US" dirty="0" smtClean="0"/>
              <a:t>Kapoho eruption interacted</a:t>
            </a:r>
            <a:r>
              <a:rPr lang="en-US" baseline="0" dirty="0" smtClean="0"/>
              <a:t> with groundwater causing violent phreatic eruptions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the production of unusually large quantities of ash – seen here defoliating a papaya orchard.</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Similar progressions from summit to flank eruptions have taken place at </a:t>
            </a:r>
            <a:r>
              <a:rPr lang="en-US" baseline="0" dirty="0" smtClean="0"/>
              <a:t>Halema'uma'u </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 particularly active crater which lies within</a:t>
            </a:r>
            <a:r>
              <a:rPr lang="en-US" baseline="0" dirty="0" smtClean="0"/>
              <a:t> Kilauea Caldera.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Eruptions often begin at </a:t>
            </a:r>
            <a:r>
              <a:rPr lang="en-US" baseline="0" dirty="0" smtClean="0"/>
              <a:t>Halema'uma'u </a:t>
            </a:r>
            <a:r>
              <a:rPr lang="en-US" baseline="0" dirty="0" smtClean="0"/>
              <a:t>and migrate down one or more of the flanking rift zones.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CC63FEAC-A04D-4762-A9E5-A02A6BE2F235}" type="slidenum">
              <a:rPr lang="en-US" smtClean="0"/>
              <a:pPr/>
              <a:t>26</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90000"/>
              </a:lnSpc>
              <a:spcBef>
                <a:spcPct val="30000"/>
              </a:spcBef>
              <a:spcAft>
                <a:spcPct val="0"/>
              </a:spcAft>
              <a:buClrTx/>
              <a:buSzTx/>
              <a:buFontTx/>
              <a:buNone/>
              <a:tabLst/>
              <a:defRPr/>
            </a:pPr>
            <a:r>
              <a:rPr lang="en-US" dirty="0" smtClean="0"/>
              <a:t>Notice the ground fractures associated with the southwest rift zone which extend from Halema`uma`u through the caldera rim to bottom center of image.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956E8CFE-372A-422B-B4EC-6F714821F341}" type="slidenum">
              <a:rPr lang="en-US" smtClean="0"/>
              <a:pPr/>
              <a:t>27</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r>
              <a:rPr lang="en-US" dirty="0" smtClean="0"/>
              <a:t>Tensional</a:t>
            </a:r>
            <a:r>
              <a:rPr lang="en-US" baseline="0" dirty="0" smtClean="0"/>
              <a:t> stress and energetic fountaining widens the cracks into </a:t>
            </a:r>
            <a:r>
              <a:rPr lang="en-US" dirty="0" smtClean="0"/>
              <a:t>fissures.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8CAA9A7E-DFCA-4FD8-BAAC-48F23ABEFFCE}" type="slidenum">
              <a:rPr lang="en-US" smtClean="0"/>
              <a:pPr/>
              <a:t>28</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r>
              <a:rPr lang="en-US" dirty="0" smtClean="0"/>
              <a:t>As</a:t>
            </a:r>
            <a:r>
              <a:rPr lang="en-US" baseline="0" dirty="0" smtClean="0"/>
              <a:t> eruptions migrate to lower portions of the rift, …</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2A52C305-E1C5-48CB-9469-4B1A85FE3771}" type="slidenum">
              <a:rPr lang="en-US" smtClean="0"/>
              <a:pPr/>
              <a:t>29</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r>
              <a:rPr lang="en-US" baseline="0" dirty="0" smtClean="0"/>
              <a:t>… m</a:t>
            </a:r>
            <a:r>
              <a:rPr lang="en-US" dirty="0" smtClean="0"/>
              <a:t>agma</a:t>
            </a:r>
            <a:r>
              <a:rPr lang="en-US" baseline="0" dirty="0" smtClean="0"/>
              <a:t> is drained away from higher areas, leaving gaping chasms were magma has sank back into the rift.</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Summit calderas lie at the top of both</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Active since 1983, the Pu`u `Ō `ō - Kupaianaha eruption of Kīlauea,  ranks as the most voluminous outpouring of lava on the volcano's east rift zone in the past five centuries. The long-lived</a:t>
            </a:r>
            <a:r>
              <a:rPr lang="en-US" baseline="0" dirty="0" smtClean="0"/>
              <a:t> eruption illustrates stages 4 and 5 of a model shield eruption – vent localization and vent shift.</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F22010A-DC81-4C16-AB21-787DAC8462E7}" type="slidenum">
              <a:rPr lang="en-US" smtClean="0"/>
              <a:pPr/>
              <a:t>31</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r>
              <a:rPr lang="en-US" baseline="0" dirty="0" smtClean="0"/>
              <a:t>The eruption began as intermittent fissure eruptions …</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along the middle section of Kilauea’s East Rift Zone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from Napau Crater to Kalalua.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361891E2-3D3D-49EA-9984-2195B74B8C00}" type="slidenum">
              <a:rPr lang="en-US" smtClean="0"/>
              <a:pPr/>
              <a:t>34</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Six months later, a primary</a:t>
            </a:r>
            <a:r>
              <a:rPr lang="en-US" baseline="0" dirty="0" smtClean="0"/>
              <a:t> conduit to the surface became established and </a:t>
            </a:r>
            <a:r>
              <a:rPr lang="en-US" dirty="0" smtClean="0"/>
              <a:t>activity localized at the Pu`u `O`o vent.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6E31E0F6-09A7-4A14-A8E9-0ACB04F93699}" type="slidenum">
              <a:rPr lang="en-US" smtClean="0"/>
              <a:pPr/>
              <a:t>35</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algn="l" eaLnBrk="1" hangingPunct="1"/>
            <a:r>
              <a:rPr lang="en-US" b="0" dirty="0" smtClean="0"/>
              <a:t>Activity</a:t>
            </a:r>
            <a:r>
              <a:rPr lang="en-US" b="0" baseline="0" dirty="0" smtClean="0"/>
              <a:t> remained at </a:t>
            </a:r>
            <a:r>
              <a:rPr lang="en-US" b="0" dirty="0" smtClean="0"/>
              <a:t>Pu’u O’o for about three years, varying from relatively</a:t>
            </a:r>
            <a:r>
              <a:rPr lang="en-US" b="0" baseline="0" dirty="0" smtClean="0"/>
              <a:t> mild effusive eruptions …</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9F54CD02-4153-44AE-8553-B60C5ECA8203}" type="slidenum">
              <a:rPr lang="en-US" smtClean="0"/>
              <a:pPr/>
              <a:t>36</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to spectacular lava fountains. Such</a:t>
            </a:r>
            <a:r>
              <a:rPr lang="en-US" baseline="0" dirty="0" smtClean="0"/>
              <a:t> fountains build cinder and spatter cones around the vent while relieving gas pressure on the magma. When most of the gas has been released, magma may not be able to rise to the top of the now-tall cone to spill out, and so may leak out from a lower portion of the rift.</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causes the vent to shift to the lower</a:t>
            </a:r>
            <a:r>
              <a:rPr lang="en-US" baseline="0" dirty="0" smtClean="0"/>
              <a:t> area - as it did when the Pu’u O’o eruption shifted to Kupaianaha.</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Lava may accumulate around the new vent to form a small shield, which by up growth makes it </a:t>
            </a:r>
            <a:r>
              <a:rPr lang="en-US" baseline="0" dirty="0" smtClean="0"/>
              <a:t>progressively more difficult for magma to reach the surface of the new vent.  Thus the vent may shift again as magma finds an easier route to the surface. That may be further down the rift, but for Kupaianaha,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vent shifted</a:t>
            </a:r>
            <a:r>
              <a:rPr lang="en-US" baseline="0" dirty="0" smtClean="0"/>
              <a:t> up rift to the southwest flank of Pu’u O’o,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and rifts extend</a:t>
            </a:r>
            <a:r>
              <a:rPr lang="en-US" baseline="0" dirty="0" smtClean="0"/>
              <a:t> down the broad ridges that extend down from either side of the caldera. Both volcanoes have only two well developed rifts rather than the three equally-spaced rifts predicted in the idealized shield model. That’s because Mauna Loa buttresses Kilauea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where another</a:t>
            </a:r>
            <a:r>
              <a:rPr lang="en-US" baseline="0" dirty="0" smtClean="0"/>
              <a:t> shield was built. Again magma found an easier route to the surface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as</a:t>
            </a:r>
            <a:r>
              <a:rPr lang="en-US" baseline="0" dirty="0" smtClean="0"/>
              <a:t> the vent shifted once again – now back to Napau Crater where the original rift eruptions began. As magma drained from Pu’u O’o crater into the newly activated conduits beneath Napau Crater, Pu’u O’o, now without the buoyant support of a magma lake, collapsed into its crater. The eruptions along Napau Crater were short lived,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and once again activity</a:t>
            </a:r>
            <a:r>
              <a:rPr lang="en-US" baseline="0" dirty="0" smtClean="0"/>
              <a:t> shifted back to the flanks of Pu’u O’o, where as of this writing (2009), activity has mostly remained. </a:t>
            </a:r>
            <a:r>
              <a:rPr lang="en-US" dirty="0" smtClean="0"/>
              <a:t>The eruption</a:t>
            </a:r>
            <a:r>
              <a:rPr lang="en-US" baseline="0" dirty="0" smtClean="0"/>
              <a:t> at</a:t>
            </a:r>
            <a:r>
              <a:rPr lang="en-US" dirty="0" smtClean="0"/>
              <a:t> Pu’u O’o is the longest</a:t>
            </a:r>
            <a:r>
              <a:rPr lang="en-US" baseline="0" dirty="0" smtClean="0"/>
              <a:t> lasting at Kilauea in the past 200 years,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r>
              <a:rPr lang="en-US" baseline="0" dirty="0" smtClean="0"/>
              <a:t>but eventually it will come to an end and as it does, the entire volcano will deflate to its pre-eruption state. To be clear, inflation and deflation take place at different places and times as well as different time scales.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Eruptions often begin at the summit with the initial inflation of the volcano, but usually shift to one of the two rift zones that radiate that radiate from the summit.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Summit deflation occurs during intrusion of magma in the rift zone or during a flank eruptions.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When the flank eruption or intrusion ends, summit re-inflation proceeds as magma continues to rise from below. The volcano is considered to be in an eruptive state as long as inflation persists, even if no lava is flowing at the surface. More than 50 such inflation/deflation cycles have been recorded at the rim of Kilauea Caldera during the various flank eruptions in and around Pu’u O’o.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eruption “officially” ends when the volcano deflates to its original shape.</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09A144DE-D4D8-4E06-9C89-539581BDEE7A}" type="slidenum">
              <a:rPr lang="en-US" smtClean="0"/>
              <a:pPr/>
              <a:t>48</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As the various phases of </a:t>
            </a:r>
            <a:r>
              <a:rPr lang="en-US" baseline="0" dirty="0" smtClean="0"/>
              <a:t>a </a:t>
            </a:r>
            <a:r>
              <a:rPr lang="en-US" baseline="0" dirty="0" smtClean="0"/>
              <a:t>shield eruption unfold, a diverse spectrum of landforms are created. First let’s have a look at those created by collapse and/or erosion around volcanic vents.</a:t>
            </a: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2B6512F3-53D3-4E5B-816C-BE39775602EC}" type="slidenum">
              <a:rPr lang="en-US" smtClean="0"/>
              <a:pPr/>
              <a:t>49</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lnSpc>
                <a:spcPct val="90000"/>
              </a:lnSpc>
            </a:pPr>
            <a:r>
              <a:rPr lang="en-US" dirty="0" smtClean="0"/>
              <a:t>The largest of these is the 2-mile wide summit caldera which forms by gravitational</a:t>
            </a:r>
            <a:r>
              <a:rPr lang="en-US" baseline="0" dirty="0" smtClean="0"/>
              <a:t> collapse along ring faults into the main magma storage reservoir below.</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and Hualalai buttresses Mauna Loa. Since 1843 Mauna Loa</a:t>
            </a:r>
            <a:r>
              <a:rPr lang="en-US" baseline="0" dirty="0" smtClean="0"/>
              <a:t> has erupted 33 times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F107F62E-F895-4B31-9A34-A6F611D9C5E3}" type="slidenum">
              <a:rPr lang="en-US" smtClean="0"/>
              <a:pPr/>
              <a:t>50</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r>
              <a:rPr lang="en-US" dirty="0" smtClean="0"/>
              <a:t>The floor of the caldera is almost completely</a:t>
            </a:r>
            <a:r>
              <a:rPr lang="en-US" baseline="0" dirty="0" smtClean="0"/>
              <a:t> covered</a:t>
            </a:r>
            <a:r>
              <a:rPr lang="en-US" dirty="0" smtClean="0"/>
              <a:t> by lava flows from numerous eruptive episodes,</a:t>
            </a:r>
            <a:r>
              <a:rPr lang="en-US" baseline="0" dirty="0" smtClean="0"/>
              <a:t> …</a:t>
            </a: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C2C349A1-E82E-4029-9809-DB6F49FAA816}" type="slidenum">
              <a:rPr lang="en-US" smtClean="0"/>
              <a:pPr/>
              <a:t>51</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algn="l" eaLnBrk="1" hangingPunct="1">
              <a:lnSpc>
                <a:spcPct val="90000"/>
              </a:lnSpc>
            </a:pPr>
            <a:r>
              <a:rPr lang="en-US" dirty="0" smtClean="0"/>
              <a:t>… most of which spilled from Halema`uma`u.</a:t>
            </a:r>
            <a:r>
              <a:rPr lang="en-US" baseline="0" dirty="0" smtClean="0"/>
              <a:t> </a:t>
            </a:r>
            <a:r>
              <a:rPr lang="en-US" dirty="0" smtClean="0"/>
              <a:t>Halema`uma`u is a half-mile-wide “pit</a:t>
            </a:r>
            <a:r>
              <a:rPr lang="en-US" baseline="0" dirty="0" smtClean="0"/>
              <a:t> crater” </a:t>
            </a:r>
            <a:r>
              <a:rPr lang="en-US" dirty="0" smtClean="0"/>
              <a:t>formed when the lava lake inside it drained away and a series of steam-driven explosions and rock falls doubled the size of the crater to about its present dimension. The collapse in 1924 lowered the</a:t>
            </a:r>
            <a:r>
              <a:rPr lang="en-US" baseline="0" dirty="0" smtClean="0"/>
              <a:t> </a:t>
            </a:r>
            <a:r>
              <a:rPr lang="en-US" dirty="0" smtClean="0"/>
              <a:t>floor of Halema`uma`u to a remarkable depth of 390 m, but eruptions in the next 10 years filled the crater to a depth of 150 m.</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 pit craters occur along the</a:t>
            </a:r>
            <a:r>
              <a:rPr lang="en-US" baseline="0" dirty="0" smtClean="0"/>
              <a:t> Kilauea’s East Rift Zone,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6BBF0DA3-FC03-4E6B-8BF5-305B705CB7B3}" type="slidenum">
              <a:rPr lang="en-US" smtClean="0"/>
              <a:pPr/>
              <a:t>53</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r>
              <a:rPr lang="en-US" b="0" i="0" dirty="0" smtClean="0"/>
              <a:t>… such as Hi`iaka pit crater. The floor of the crater is covered by solidified lava that poured into the crater from the lower right (note black lava flow at crater rim). Pit craters are circular-shaped craters formed by the sinking or collapse of the ground. Fissures may erupt from the walls or base of a pit crater, but pit craters are not constructional features built by eruptions of lava or tephra. Pit craters may also partially fill with lava to form a lava lake. They are common along rift zones of shield volcanoes</a:t>
            </a:r>
            <a:r>
              <a:rPr lang="en-US" b="0" i="0" baseline="0" dirty="0" smtClean="0"/>
              <a:t> and</a:t>
            </a:r>
            <a:r>
              <a:rPr lang="en-US" b="0" i="0" dirty="0" smtClean="0"/>
              <a:t> thought to form as a consequence of the removal of support by withdrawal of underlying magma.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CE19A7E7-F126-4768-8522-A86481B9D2D3}" type="slidenum">
              <a:rPr lang="en-US" smtClean="0"/>
              <a:pPr/>
              <a:t>6</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en-US" dirty="0" smtClean="0"/>
              <a:t>… some</a:t>
            </a:r>
            <a:r>
              <a:rPr lang="en-US" baseline="0" dirty="0" smtClean="0"/>
              <a:t> of these from the summit caldera,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but</a:t>
            </a:r>
            <a:r>
              <a:rPr lang="en-US" baseline="0" dirty="0" smtClean="0"/>
              <a:t> more frequently from the flanking rifts. Mauna Loa has been unusually quite since its last eruption in 1984, which began at the summit, but quickly migrated down the southwest and northeast rift zones. Most of the lava erupted from fissures along the northeast rift and for a time threatened Hilo,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84AAD5FC-8D40-484F-A3CF-A4508F9DA121}" type="slidenum">
              <a:rPr lang="en-US" smtClean="0"/>
              <a:pPr/>
              <a:t>8</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but the</a:t>
            </a:r>
            <a:r>
              <a:rPr lang="en-US" baseline="0" dirty="0" smtClean="0"/>
              <a:t> gentle slopes and relatively high viscosity of the lava in this particular eruption kept most of the lava from flowing more than few kilometers away from the vents.</a:t>
            </a:r>
            <a:endParaRPr lang="en-US" dirty="0" smtClean="0"/>
          </a:p>
          <a:p>
            <a:pPr eaLnBrk="1" hangingPunct="1"/>
            <a:endParaRPr lang="en-US" b="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8908DD3C-84B9-4E6E-925C-955AF951E335}" type="slidenum">
              <a:rPr lang="en-US" smtClean="0"/>
              <a:pPr/>
              <a:t>9</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relatively high viscosity of the lava was due in part to its relative coolness and </a:t>
            </a:r>
            <a:r>
              <a:rPr lang="en-US" baseline="0" dirty="0" smtClean="0"/>
              <a:t>the </a:t>
            </a:r>
            <a:r>
              <a:rPr lang="en-US" baseline="0" dirty="0" smtClean="0"/>
              <a:t>vigorous lava fountains </a:t>
            </a:r>
            <a:r>
              <a:rPr lang="en-US" baseline="0" dirty="0" smtClean="0"/>
              <a:t>that </a:t>
            </a:r>
            <a:r>
              <a:rPr lang="en-US" baseline="0" dirty="0" smtClean="0"/>
              <a:t>occurred along the fissures. Fountaining not only helps cool the lava, but it drives off dissolved gases and the associated agitation leads to the formation of a thick, blocky form of basaltic lava know as aa. We will explain the formation of aa lava in greater detail later, but for now, note how the semisolid lava, known as spatter, collects around the fountain. </a:t>
            </a:r>
            <a:r>
              <a:rPr lang="en-US" dirty="0" smtClean="0"/>
              <a:t>Note person for scale in lower left.  Lava fountains that erupt from an elongate fissure will build broad embankments of spatter, called spatter ramparts, along both sides of the fissure. The spatter commonly sticks together, or agglutinates, when it lands and is buried by later spatter. In contrast to these low linear fortifications, spatter cones are more circular and cone shaped--the only real distinction between the two structures is their shape.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53699D-56FE-4A97-8CD3-701164E8ED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16A478-04EF-43AA-8642-69DB7697E1A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F71D4E-82F5-4FAF-AFC3-1FE24DE31D1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824EBF-4DB7-4306-B943-4E1352EF6D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148D88-C1BB-47C9-BFE8-BEAAD070A88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326BAE-622D-43F8-95A3-705EC4DFE9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1FC33F-B68B-4D81-8838-66F6F83D46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8E5DA3-0835-462D-BF32-5F0D83E753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A333534-8CE4-43BF-B2C9-82C5DA1D07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B0BDD1-21D2-48E7-BF1C-C001AE869BE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AD0FF9-5EA3-451C-8A08-E021C007C45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1944B042-81AC-4855-852C-8117EF6F6F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3dparks.wr.usgs.gov/hawaii/html/havo0021.ht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3dparks.wr.usgs.gov/hawaii/html2/havo0369.ht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3dparks.wr.usgs.gov/hawaii/html2/havo0369.ht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3dparks.wr.usgs.gov/hawaii/html2/havo0369.ht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3dparks.wr.usgs.gov/hawaii/html2/havo0060.ht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hyperlink" Target="http://3dparks.wr.usgs.gov/hawaii/html2/havo0077.htm"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hyperlink" Target="http://3dparks.wr.usgs.gov/hawaii/html2/havo0054.htm"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4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4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4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4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ap of Hawaii ">
            <a:hlinkClick r:id="rId3"/>
          </p:cNvPr>
          <p:cNvPicPr>
            <a:picLocks noChangeAspect="1" noChangeArrowheads="1"/>
          </p:cNvPicPr>
          <p:nvPr/>
        </p:nvPicPr>
        <p:blipFill>
          <a:blip r:embed="rId4"/>
          <a:srcRect/>
          <a:stretch>
            <a:fillRect/>
          </a:stretch>
        </p:blipFill>
        <p:spPr bwMode="auto">
          <a:xfrm>
            <a:off x="381000" y="0"/>
            <a:ext cx="8382000" cy="678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ark shaded May 1997 HAVOrelief1"/>
          <p:cNvPicPr>
            <a:picLocks noChangeAspect="1" noChangeArrowheads="1"/>
          </p:cNvPicPr>
          <p:nvPr/>
        </p:nvPicPr>
        <p:blipFill>
          <a:blip r:embed="rId3"/>
          <a:srcRect l="2332" t="2788" r="3468" b="1756"/>
          <a:stretch>
            <a:fillRect/>
          </a:stretch>
        </p:blipFill>
        <p:spPr bwMode="auto">
          <a:xfrm>
            <a:off x="0" y="0"/>
            <a:ext cx="10058400" cy="6823075"/>
          </a:xfrm>
          <a:prstGeom prst="rect">
            <a:avLst/>
          </a:prstGeom>
          <a:noFill/>
          <a:ln w="9525">
            <a:noFill/>
            <a:miter lim="800000"/>
            <a:headEnd/>
            <a:tailEnd/>
          </a:ln>
        </p:spPr>
      </p:pic>
      <p:sp>
        <p:nvSpPr>
          <p:cNvPr id="32771" name="Text Box 7"/>
          <p:cNvSpPr txBox="1">
            <a:spLocks noChangeArrowheads="1"/>
          </p:cNvSpPr>
          <p:nvPr/>
        </p:nvSpPr>
        <p:spPr bwMode="auto">
          <a:xfrm>
            <a:off x="5181600" y="1676400"/>
            <a:ext cx="1752600" cy="519113"/>
          </a:xfrm>
          <a:prstGeom prst="rect">
            <a:avLst/>
          </a:prstGeom>
          <a:noFill/>
          <a:ln w="9525">
            <a:noFill/>
            <a:miter lim="800000"/>
            <a:headEnd/>
            <a:tailEnd/>
          </a:ln>
        </p:spPr>
        <p:txBody>
          <a:bodyPr>
            <a:spAutoFit/>
          </a:bodyPr>
          <a:lstStyle/>
          <a:p>
            <a:pPr algn="ctr">
              <a:spcBef>
                <a:spcPct val="50000"/>
              </a:spcBef>
            </a:pPr>
            <a:r>
              <a:rPr lang="en-US" dirty="0">
                <a:effectLst>
                  <a:outerShdw blurRad="38100" dist="38100" dir="2700000" algn="tl">
                    <a:srgbClr val="000000">
                      <a:alpha val="43137"/>
                    </a:srgbClr>
                  </a:outerShdw>
                </a:effectLst>
              </a:rPr>
              <a:t>Kilauea</a:t>
            </a:r>
          </a:p>
        </p:txBody>
      </p:sp>
      <p:sp>
        <p:nvSpPr>
          <p:cNvPr id="4" name="Text Box 5"/>
          <p:cNvSpPr txBox="1">
            <a:spLocks noChangeArrowheads="1"/>
          </p:cNvSpPr>
          <p:nvPr/>
        </p:nvSpPr>
        <p:spPr bwMode="auto">
          <a:xfrm>
            <a:off x="0" y="635000"/>
            <a:ext cx="2209800" cy="523220"/>
          </a:xfrm>
          <a:prstGeom prst="rect">
            <a:avLst/>
          </a:prstGeom>
          <a:noFill/>
          <a:ln w="9525">
            <a:noFill/>
            <a:miter lim="800000"/>
            <a:headEnd/>
            <a:tailEnd/>
          </a:ln>
        </p:spPr>
        <p:txBody>
          <a:bodyPr>
            <a:spAutoFit/>
          </a:bodyPr>
          <a:lstStyle/>
          <a:p>
            <a:pPr algn="ctr">
              <a:spcBef>
                <a:spcPct val="50000"/>
              </a:spcBef>
            </a:pPr>
            <a:r>
              <a:rPr lang="en-US" dirty="0">
                <a:effectLst>
                  <a:outerShdw blurRad="38100" dist="38100" dir="2700000" algn="tl">
                    <a:srgbClr val="000000">
                      <a:alpha val="43137"/>
                    </a:srgbClr>
                  </a:outerShdw>
                </a:effectLst>
              </a:rPr>
              <a:t>Mauna </a:t>
            </a:r>
            <a:r>
              <a:rPr lang="en-US" dirty="0" smtClean="0">
                <a:effectLst>
                  <a:outerShdw blurRad="38100" dist="38100" dir="2700000" algn="tl">
                    <a:srgbClr val="000000">
                      <a:alpha val="43137"/>
                    </a:srgbClr>
                  </a:outerShdw>
                </a:effectLst>
              </a:rPr>
              <a:t>Loa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waii Volcanoes National Park">
            <a:hlinkClick r:id="rId3"/>
          </p:cNvPr>
          <p:cNvPicPr>
            <a:picLocks noChangeAspect="1" noChangeArrowheads="1"/>
          </p:cNvPicPr>
          <p:nvPr/>
        </p:nvPicPr>
        <p:blipFill>
          <a:blip r:embed="rId4"/>
          <a:srcRect/>
          <a:stretch>
            <a:fillRect/>
          </a:stretch>
        </p:blipFill>
        <p:spPr bwMode="auto">
          <a:xfrm>
            <a:off x="0" y="0"/>
            <a:ext cx="9144000" cy="7097713"/>
          </a:xfrm>
          <a:prstGeom prst="rect">
            <a:avLst/>
          </a:prstGeom>
          <a:noFill/>
          <a:ln w="9525">
            <a:noFill/>
            <a:miter lim="800000"/>
            <a:headEnd/>
            <a:tailEnd/>
          </a:ln>
        </p:spPr>
      </p:pic>
      <p:sp>
        <p:nvSpPr>
          <p:cNvPr id="2" name="TextBox 1"/>
          <p:cNvSpPr txBox="1"/>
          <p:nvPr/>
        </p:nvSpPr>
        <p:spPr>
          <a:xfrm>
            <a:off x="1581150" y="977900"/>
            <a:ext cx="5981700" cy="523220"/>
          </a:xfrm>
          <a:prstGeom prst="rect">
            <a:avLst/>
          </a:prstGeom>
          <a:noFill/>
        </p:spPr>
        <p:txBody>
          <a:bodyPr wrap="square" rtlCol="0">
            <a:spAutoFit/>
          </a:bodyPr>
          <a:lstStyle/>
          <a:p>
            <a:pPr algn="ctr"/>
            <a:r>
              <a:rPr lang="en-US" u="sng" dirty="0" smtClean="0">
                <a:solidFill>
                  <a:schemeClr val="tx1"/>
                </a:solidFill>
              </a:rPr>
              <a:t>A Typical Shield Eruption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waii Volcanoes National Park">
            <a:hlinkClick r:id="rId3"/>
          </p:cNvPr>
          <p:cNvPicPr>
            <a:picLocks noChangeAspect="1" noChangeArrowheads="1"/>
          </p:cNvPicPr>
          <p:nvPr/>
        </p:nvPicPr>
        <p:blipFill>
          <a:blip r:embed="rId4"/>
          <a:srcRect/>
          <a:stretch>
            <a:fillRect/>
          </a:stretch>
        </p:blipFill>
        <p:spPr bwMode="auto">
          <a:xfrm>
            <a:off x="0" y="0"/>
            <a:ext cx="9144000" cy="7097713"/>
          </a:xfrm>
          <a:prstGeom prst="rect">
            <a:avLst/>
          </a:prstGeom>
          <a:noFill/>
          <a:ln w="9525">
            <a:noFill/>
            <a:miter lim="800000"/>
            <a:headEnd/>
            <a:tailEnd/>
          </a:ln>
        </p:spPr>
      </p:pic>
      <p:sp>
        <p:nvSpPr>
          <p:cNvPr id="5" name="TextBox 4"/>
          <p:cNvSpPr txBox="1"/>
          <p:nvPr/>
        </p:nvSpPr>
        <p:spPr>
          <a:xfrm>
            <a:off x="1854200" y="1905000"/>
            <a:ext cx="5397500" cy="523220"/>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Stage 1 – Reservoir Filling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waii Volcanoes National Park">
            <a:hlinkClick r:id="rId3"/>
          </p:cNvPr>
          <p:cNvPicPr>
            <a:picLocks noChangeAspect="1" noChangeArrowheads="1"/>
          </p:cNvPicPr>
          <p:nvPr/>
        </p:nvPicPr>
        <p:blipFill>
          <a:blip r:embed="rId4"/>
          <a:srcRect/>
          <a:stretch>
            <a:fillRect/>
          </a:stretch>
        </p:blipFill>
        <p:spPr bwMode="auto">
          <a:xfrm>
            <a:off x="0" y="0"/>
            <a:ext cx="9144000" cy="7097713"/>
          </a:xfrm>
          <a:prstGeom prst="rect">
            <a:avLst/>
          </a:prstGeom>
          <a:noFill/>
          <a:ln w="9525">
            <a:noFill/>
            <a:miter lim="800000"/>
            <a:headEnd/>
            <a:tailEnd/>
          </a:ln>
        </p:spPr>
      </p:pic>
      <p:cxnSp>
        <p:nvCxnSpPr>
          <p:cNvPr id="7" name="Straight Arrow Connector 6"/>
          <p:cNvCxnSpPr/>
          <p:nvPr/>
        </p:nvCxnSpPr>
        <p:spPr bwMode="auto">
          <a:xfrm rot="16200000" flipV="1">
            <a:off x="666750" y="2139950"/>
            <a:ext cx="469900" cy="127000"/>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cxnSp>
        <p:nvCxnSpPr>
          <p:cNvPr id="8" name="Straight Arrow Connector 7"/>
          <p:cNvCxnSpPr/>
          <p:nvPr/>
        </p:nvCxnSpPr>
        <p:spPr bwMode="auto">
          <a:xfrm rot="16200000" flipV="1">
            <a:off x="2241550" y="2114550"/>
            <a:ext cx="495300" cy="50800"/>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cxnSp>
        <p:nvCxnSpPr>
          <p:cNvPr id="10" name="Straight Arrow Connector 9"/>
          <p:cNvCxnSpPr/>
          <p:nvPr/>
        </p:nvCxnSpPr>
        <p:spPr bwMode="auto">
          <a:xfrm rot="5400000" flipH="1" flipV="1">
            <a:off x="4000500" y="2146300"/>
            <a:ext cx="508000" cy="1588"/>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cxnSp>
        <p:nvCxnSpPr>
          <p:cNvPr id="12" name="Straight Arrow Connector 11"/>
          <p:cNvCxnSpPr/>
          <p:nvPr/>
        </p:nvCxnSpPr>
        <p:spPr bwMode="auto">
          <a:xfrm rot="5400000" flipH="1" flipV="1">
            <a:off x="5595144" y="2139950"/>
            <a:ext cx="443706" cy="51594"/>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cxnSp>
        <p:nvCxnSpPr>
          <p:cNvPr id="16" name="Straight Arrow Connector 15"/>
          <p:cNvCxnSpPr/>
          <p:nvPr/>
        </p:nvCxnSpPr>
        <p:spPr bwMode="auto">
          <a:xfrm rot="5400000" flipH="1" flipV="1">
            <a:off x="7506494" y="2209800"/>
            <a:ext cx="329406" cy="76994"/>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lutrackers.com/forum/attachment.php?attachmentid=2931&amp;d=1233563924"/>
          <p:cNvPicPr>
            <a:picLocks noChangeAspect="1" noChangeArrowheads="1"/>
          </p:cNvPicPr>
          <p:nvPr/>
        </p:nvPicPr>
        <p:blipFill>
          <a:blip r:embed="rId3"/>
          <a:srcRect/>
          <a:stretch>
            <a:fillRect/>
          </a:stretch>
        </p:blipFill>
        <p:spPr bwMode="auto">
          <a:xfrm>
            <a:off x="2819054" y="73338"/>
            <a:ext cx="5842692" cy="6711324"/>
          </a:xfrm>
          <a:prstGeom prst="rect">
            <a:avLst/>
          </a:prstGeom>
          <a:noFill/>
        </p:spPr>
      </p:pic>
      <p:sp>
        <p:nvSpPr>
          <p:cNvPr id="3" name="Right Arrow 2"/>
          <p:cNvSpPr/>
          <p:nvPr/>
        </p:nvSpPr>
        <p:spPr>
          <a:xfrm>
            <a:off x="609600" y="5092700"/>
            <a:ext cx="1930400" cy="1039356"/>
          </a:xfrm>
          <a:prstGeom prst="rightArrow">
            <a:avLst/>
          </a:prstGeom>
          <a:solidFill>
            <a:schemeClr val="accent3"/>
          </a:solidFill>
          <a:scene3d>
            <a:camera prst="orthographicFront"/>
            <a:lightRig rig="threePt" dir="t"/>
          </a:scene3d>
          <a:sp3d>
            <a:bevelT/>
          </a:sp3d>
        </p:spPr>
        <p:txBody>
          <a:bodyPr wrap="square" rtlCol="0" anchor="ctr">
            <a:spAutoFit/>
          </a:bodyPr>
          <a:lstStyle/>
          <a:p>
            <a:pPr algn="ctr"/>
            <a:r>
              <a:rPr lang="en-US" dirty="0" smtClean="0">
                <a:solidFill>
                  <a:schemeClr val="tx1"/>
                </a:solidFill>
                <a:effectLst>
                  <a:outerShdw blurRad="38100" dist="38100" dir="2700000" algn="tl">
                    <a:srgbClr val="000000">
                      <a:alpha val="43137"/>
                    </a:srgbClr>
                  </a:outerShdw>
                </a:effectLst>
              </a:rPr>
              <a:t>Stage 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558800" y="2019300"/>
            <a:ext cx="1930400" cy="1039356"/>
          </a:xfrm>
          <a:prstGeom prst="rightArrow">
            <a:avLst/>
          </a:prstGeom>
          <a:solidFill>
            <a:schemeClr val="accent3"/>
          </a:solidFill>
          <a:scene3d>
            <a:camera prst="orthographicFront"/>
            <a:lightRig rig="threePt" dir="t"/>
          </a:scene3d>
          <a:sp3d>
            <a:bevelT/>
          </a:sp3d>
        </p:spPr>
        <p:txBody>
          <a:bodyPr wrap="square" rtlCol="0" anchor="ctr">
            <a:spAutoFit/>
          </a:bodyPr>
          <a:lstStyle/>
          <a:p>
            <a:pPr algn="ctr"/>
            <a:r>
              <a:rPr lang="en-US" dirty="0" smtClean="0">
                <a:solidFill>
                  <a:schemeClr val="tx1"/>
                </a:solidFill>
                <a:effectLst>
                  <a:outerShdw blurRad="38100" dist="38100" dir="2700000" algn="tl">
                    <a:srgbClr val="000000">
                      <a:alpha val="43137"/>
                    </a:srgbClr>
                  </a:outerShdw>
                </a:effectLst>
              </a:rPr>
              <a:t>Stage 2</a:t>
            </a:r>
          </a:p>
        </p:txBody>
      </p:sp>
      <p:pic>
        <p:nvPicPr>
          <p:cNvPr id="4" name="Picture 2" descr="http://www.flutrackers.com/forum/attachment.php?attachmentid=2931&amp;d=1233563924"/>
          <p:cNvPicPr>
            <a:picLocks noChangeAspect="1" noChangeArrowheads="1"/>
          </p:cNvPicPr>
          <p:nvPr/>
        </p:nvPicPr>
        <p:blipFill>
          <a:blip r:embed="rId3"/>
          <a:srcRect/>
          <a:stretch>
            <a:fillRect/>
          </a:stretch>
        </p:blipFill>
        <p:spPr bwMode="auto">
          <a:xfrm>
            <a:off x="2819054" y="73338"/>
            <a:ext cx="5842692" cy="671132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ava fountain"/>
          <p:cNvPicPr>
            <a:picLocks noChangeAspect="1" noChangeArrowheads="1"/>
          </p:cNvPicPr>
          <p:nvPr/>
        </p:nvPicPr>
        <p:blipFill>
          <a:blip r:embed="rId3"/>
          <a:srcRect b="7065"/>
          <a:stretch>
            <a:fillRect/>
          </a:stretch>
        </p:blipFill>
        <p:spPr bwMode="auto">
          <a:xfrm>
            <a:off x="-190501" y="0"/>
            <a:ext cx="4883407" cy="6858000"/>
          </a:xfrm>
          <a:prstGeom prst="rect">
            <a:avLst/>
          </a:prstGeom>
          <a:noFill/>
        </p:spPr>
      </p:pic>
      <p:sp>
        <p:nvSpPr>
          <p:cNvPr id="33796" name="Text Box 5"/>
          <p:cNvSpPr txBox="1">
            <a:spLocks noChangeArrowheads="1"/>
          </p:cNvSpPr>
          <p:nvPr/>
        </p:nvSpPr>
        <p:spPr bwMode="auto">
          <a:xfrm>
            <a:off x="1168400" y="6121400"/>
            <a:ext cx="3225800" cy="461665"/>
          </a:xfrm>
          <a:prstGeom prst="rect">
            <a:avLst/>
          </a:prstGeom>
          <a:noFill/>
          <a:ln w="9525">
            <a:noFill/>
            <a:miter lim="800000"/>
            <a:headEnd/>
            <a:tailEnd/>
          </a:ln>
        </p:spPr>
        <p:txBody>
          <a:bodyPr wrap="square">
            <a:spAutoFit/>
          </a:bodyPr>
          <a:lstStyle/>
          <a:p>
            <a:pPr algn="ctr">
              <a:spcBef>
                <a:spcPct val="50000"/>
              </a:spcBef>
            </a:pPr>
            <a:r>
              <a:rPr lang="en-US" sz="2400" dirty="0">
                <a:solidFill>
                  <a:srgbClr val="FFFF00"/>
                </a:solidFill>
                <a:effectLst>
                  <a:outerShdw blurRad="38100" dist="38100" dir="2700000" algn="tl">
                    <a:srgbClr val="000000">
                      <a:alpha val="43137"/>
                    </a:srgbClr>
                  </a:outerShdw>
                </a:effectLst>
              </a:rPr>
              <a:t>Kilauea </a:t>
            </a:r>
            <a:r>
              <a:rPr lang="en-US" sz="2400" dirty="0" smtClean="0">
                <a:solidFill>
                  <a:srgbClr val="FFFF00"/>
                </a:solidFill>
                <a:effectLst>
                  <a:outerShdw blurRad="38100" dist="38100" dir="2700000" algn="tl">
                    <a:srgbClr val="000000">
                      <a:alpha val="43137"/>
                    </a:srgbClr>
                  </a:outerShdw>
                </a:effectLst>
              </a:rPr>
              <a:t>Iki, 1959</a:t>
            </a:r>
            <a:endParaRPr lang="en-US" sz="2400" dirty="0">
              <a:solidFill>
                <a:srgbClr val="FFFF00"/>
              </a:solidFill>
              <a:effectLst>
                <a:outerShdw blurRad="38100" dist="38100" dir="2700000" algn="tl">
                  <a:srgbClr val="000000">
                    <a:alpha val="43137"/>
                  </a:srgbClr>
                </a:outerShdw>
              </a:effectLst>
            </a:endParaRPr>
          </a:p>
        </p:txBody>
      </p:sp>
      <p:pic>
        <p:nvPicPr>
          <p:cNvPr id="360450" name="Picture 2" descr="http://pubs.usgs.gov/dds/dds-80/images/JPG/large_screen/RIFT_018.jpg"/>
          <p:cNvPicPr>
            <a:picLocks noChangeAspect="1" noChangeArrowheads="1"/>
          </p:cNvPicPr>
          <p:nvPr/>
        </p:nvPicPr>
        <p:blipFill>
          <a:blip r:embed="rId4"/>
          <a:srcRect/>
          <a:stretch>
            <a:fillRect/>
          </a:stretch>
        </p:blipFill>
        <p:spPr bwMode="auto">
          <a:xfrm>
            <a:off x="4572000" y="0"/>
            <a:ext cx="4572000" cy="6858000"/>
          </a:xfrm>
          <a:prstGeom prst="rect">
            <a:avLst/>
          </a:prstGeom>
          <a:noFill/>
        </p:spPr>
      </p:pic>
      <p:sp>
        <p:nvSpPr>
          <p:cNvPr id="10" name="TextBox 9"/>
          <p:cNvSpPr txBox="1"/>
          <p:nvPr/>
        </p:nvSpPr>
        <p:spPr>
          <a:xfrm>
            <a:off x="2160587" y="0"/>
            <a:ext cx="4822825" cy="523220"/>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Stage 3: Initial Outburst</a:t>
            </a:r>
          </a:p>
        </p:txBody>
      </p:sp>
      <p:sp>
        <p:nvSpPr>
          <p:cNvPr id="13" name="Text Box 5"/>
          <p:cNvSpPr txBox="1">
            <a:spLocks noChangeArrowheads="1"/>
          </p:cNvSpPr>
          <p:nvPr/>
        </p:nvSpPr>
        <p:spPr bwMode="auto">
          <a:xfrm>
            <a:off x="6565900" y="6083300"/>
            <a:ext cx="2578100" cy="461665"/>
          </a:xfrm>
          <a:prstGeom prst="rect">
            <a:avLst/>
          </a:prstGeom>
          <a:noFill/>
          <a:ln w="9525">
            <a:noFill/>
            <a:miter lim="800000"/>
            <a:headEnd/>
            <a:tailEnd/>
          </a:ln>
        </p:spPr>
        <p:txBody>
          <a:bodyPr wrap="square">
            <a:spAutoFit/>
          </a:bodyPr>
          <a:lstStyle/>
          <a:p>
            <a:pPr algn="ctr">
              <a:spcBef>
                <a:spcPct val="50000"/>
              </a:spcBef>
            </a:pPr>
            <a:r>
              <a:rPr lang="en-US" sz="2400" dirty="0" smtClean="0">
                <a:solidFill>
                  <a:srgbClr val="FFFF00"/>
                </a:solidFill>
                <a:effectLst>
                  <a:outerShdw blurRad="38100" dist="38100" dir="2700000" algn="tl">
                    <a:srgbClr val="000000">
                      <a:alpha val="43137"/>
                    </a:srgbClr>
                  </a:outerShdw>
                </a:effectLst>
              </a:rPr>
              <a:t>Pu’u O’o, 1983</a:t>
            </a:r>
            <a:endParaRPr lang="en-US" sz="24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78" name="Picture 2" descr="http://www.smate.wwu.edu/teched/geology/GeoHaz/vo-HA-forms/vo-HA-forms-03.JPG"/>
          <p:cNvPicPr>
            <a:picLocks noChangeAspect="1" noChangeArrowheads="1"/>
          </p:cNvPicPr>
          <p:nvPr/>
        </p:nvPicPr>
        <p:blipFill>
          <a:blip r:embed="rId3"/>
          <a:srcRect/>
          <a:stretch>
            <a:fillRect/>
          </a:stretch>
        </p:blipFill>
        <p:spPr bwMode="auto">
          <a:xfrm>
            <a:off x="2286000" y="0"/>
            <a:ext cx="4572000" cy="6858000"/>
          </a:xfrm>
          <a:prstGeom prst="rect">
            <a:avLst/>
          </a:prstGeom>
          <a:noFill/>
        </p:spPr>
      </p:pic>
      <p:sp>
        <p:nvSpPr>
          <p:cNvPr id="3" name="Text Box 5"/>
          <p:cNvSpPr txBox="1">
            <a:spLocks noChangeArrowheads="1"/>
          </p:cNvSpPr>
          <p:nvPr/>
        </p:nvSpPr>
        <p:spPr bwMode="auto">
          <a:xfrm>
            <a:off x="2959100" y="175567"/>
            <a:ext cx="3225800" cy="461665"/>
          </a:xfrm>
          <a:prstGeom prst="rect">
            <a:avLst/>
          </a:prstGeom>
          <a:noFill/>
          <a:ln w="9525">
            <a:noFill/>
            <a:miter lim="800000"/>
            <a:headEnd/>
            <a:tailEnd/>
          </a:ln>
        </p:spPr>
        <p:txBody>
          <a:bodyPr wrap="square">
            <a:spAutoFit/>
          </a:bodyPr>
          <a:lstStyle/>
          <a:p>
            <a:pPr algn="ctr">
              <a:spcBef>
                <a:spcPct val="50000"/>
              </a:spcBef>
            </a:pPr>
            <a:r>
              <a:rPr lang="en-US" sz="2400" dirty="0">
                <a:solidFill>
                  <a:srgbClr val="FFFF00"/>
                </a:solidFill>
                <a:effectLst>
                  <a:outerShdw blurRad="38100" dist="38100" dir="2700000" algn="tl">
                    <a:srgbClr val="000000">
                      <a:alpha val="43137"/>
                    </a:srgbClr>
                  </a:outerShdw>
                </a:effectLst>
              </a:rPr>
              <a:t>Kilauea </a:t>
            </a:r>
            <a:r>
              <a:rPr lang="en-US" sz="2400" dirty="0" smtClean="0">
                <a:solidFill>
                  <a:srgbClr val="FFFF00"/>
                </a:solidFill>
                <a:effectLst>
                  <a:outerShdw blurRad="38100" dist="38100" dir="2700000" algn="tl">
                    <a:srgbClr val="000000">
                      <a:alpha val="43137"/>
                    </a:srgbClr>
                  </a:outerShdw>
                </a:effectLst>
              </a:rPr>
              <a:t>Iki, 1959</a:t>
            </a:r>
            <a:endParaRPr lang="en-US" sz="24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kilauea shaded relief may 1997 HAVOrelief3"/>
          <p:cNvPicPr>
            <a:picLocks noChangeAspect="1" noChangeArrowheads="1"/>
          </p:cNvPicPr>
          <p:nvPr/>
        </p:nvPicPr>
        <p:blipFill>
          <a:blip r:embed="rId3"/>
          <a:srcRect l="26639" t="5777" r="17274" b="6599"/>
          <a:stretch>
            <a:fillRect/>
          </a:stretch>
        </p:blipFill>
        <p:spPr bwMode="auto">
          <a:xfrm>
            <a:off x="0" y="0"/>
            <a:ext cx="9144000" cy="6934200"/>
          </a:xfrm>
          <a:prstGeom prst="rect">
            <a:avLst/>
          </a:prstGeom>
          <a:noFill/>
          <a:ln w="9525">
            <a:noFill/>
            <a:miter lim="800000"/>
            <a:headEnd/>
            <a:tailEnd/>
          </a:ln>
        </p:spPr>
      </p:pic>
      <p:sp>
        <p:nvSpPr>
          <p:cNvPr id="33795" name="Text Box 3"/>
          <p:cNvSpPr txBox="1">
            <a:spLocks noChangeArrowheads="1"/>
          </p:cNvSpPr>
          <p:nvPr/>
        </p:nvSpPr>
        <p:spPr bwMode="auto">
          <a:xfrm>
            <a:off x="3124200" y="2362200"/>
            <a:ext cx="1752600" cy="946150"/>
          </a:xfrm>
          <a:prstGeom prst="rect">
            <a:avLst/>
          </a:prstGeom>
          <a:noFill/>
          <a:ln w="9525">
            <a:noFill/>
            <a:miter lim="800000"/>
            <a:headEnd/>
            <a:tailEnd/>
          </a:ln>
        </p:spPr>
        <p:txBody>
          <a:bodyPr>
            <a:spAutoFit/>
          </a:bodyPr>
          <a:lstStyle/>
          <a:p>
            <a:pPr algn="ctr">
              <a:spcBef>
                <a:spcPct val="50000"/>
              </a:spcBef>
            </a:pPr>
            <a:r>
              <a:rPr lang="en-US"/>
              <a:t>Kilauea Caldera</a:t>
            </a:r>
          </a:p>
        </p:txBody>
      </p:sp>
      <p:sp>
        <p:nvSpPr>
          <p:cNvPr id="33796" name="Text Box 5"/>
          <p:cNvSpPr txBox="1">
            <a:spLocks noChangeArrowheads="1"/>
          </p:cNvSpPr>
          <p:nvPr/>
        </p:nvSpPr>
        <p:spPr bwMode="auto">
          <a:xfrm>
            <a:off x="6172200" y="3810000"/>
            <a:ext cx="2133600" cy="946150"/>
          </a:xfrm>
          <a:prstGeom prst="rect">
            <a:avLst/>
          </a:prstGeom>
          <a:noFill/>
          <a:ln w="9525">
            <a:noFill/>
            <a:miter lim="800000"/>
            <a:headEnd/>
            <a:tailEnd/>
          </a:ln>
        </p:spPr>
        <p:txBody>
          <a:bodyPr>
            <a:spAutoFit/>
          </a:bodyPr>
          <a:lstStyle/>
          <a:p>
            <a:pPr algn="ctr">
              <a:spcBef>
                <a:spcPct val="50000"/>
              </a:spcBef>
            </a:pPr>
            <a:r>
              <a:rPr lang="en-US" dirty="0"/>
              <a:t>Kilauea Iki Crater</a:t>
            </a:r>
          </a:p>
        </p:txBody>
      </p:sp>
      <p:sp>
        <p:nvSpPr>
          <p:cNvPr id="33797" name="Text Box 6"/>
          <p:cNvSpPr txBox="1">
            <a:spLocks noChangeArrowheads="1"/>
          </p:cNvSpPr>
          <p:nvPr/>
        </p:nvSpPr>
        <p:spPr bwMode="auto">
          <a:xfrm>
            <a:off x="6705600" y="3200400"/>
            <a:ext cx="1371600" cy="366713"/>
          </a:xfrm>
          <a:prstGeom prst="rect">
            <a:avLst/>
          </a:prstGeom>
          <a:noFill/>
          <a:ln w="9525">
            <a:noFill/>
            <a:miter lim="800000"/>
            <a:headEnd/>
            <a:tailEnd/>
          </a:ln>
        </p:spPr>
        <p:txBody>
          <a:bodyPr>
            <a:spAutoFit/>
          </a:bodyPr>
          <a:lstStyle/>
          <a:p>
            <a:pPr>
              <a:spcBef>
                <a:spcPct val="50000"/>
              </a:spcBef>
            </a:pPr>
            <a:r>
              <a:rPr lang="en-US" sz="1800" i="1"/>
              <a:t>1959</a:t>
            </a:r>
          </a:p>
        </p:txBody>
      </p:sp>
      <p:pic>
        <p:nvPicPr>
          <p:cNvPr id="33798" name="Picture 9" descr="792"/>
          <p:cNvPicPr>
            <a:picLocks noChangeAspect="1" noChangeArrowheads="1"/>
          </p:cNvPicPr>
          <p:nvPr/>
        </p:nvPicPr>
        <p:blipFill>
          <a:blip r:embed="rId4"/>
          <a:srcRect/>
          <a:stretch>
            <a:fillRect/>
          </a:stretch>
        </p:blipFill>
        <p:spPr bwMode="auto">
          <a:xfrm>
            <a:off x="6705600" y="304800"/>
            <a:ext cx="2209800" cy="2187575"/>
          </a:xfrm>
          <a:prstGeom prst="rect">
            <a:avLst/>
          </a:prstGeom>
          <a:noFill/>
          <a:ln w="9525">
            <a:noFill/>
            <a:miter lim="800000"/>
            <a:headEnd/>
            <a:tailEnd/>
          </a:ln>
          <a:effectLst>
            <a:outerShdw blurRad="50800" dist="76200" dir="2700000" algn="tl" rotWithShape="0">
              <a:prstClr val="black">
                <a:alpha val="40000"/>
              </a:prstClr>
            </a:outerShdw>
          </a:effectLst>
        </p:spPr>
      </p:pic>
      <p:pic>
        <p:nvPicPr>
          <p:cNvPr id="33799" name="Picture 11" descr="alb3039"/>
          <p:cNvPicPr>
            <a:picLocks noChangeAspect="1" noChangeArrowheads="1"/>
          </p:cNvPicPr>
          <p:nvPr/>
        </p:nvPicPr>
        <p:blipFill>
          <a:blip r:embed="rId5"/>
          <a:srcRect/>
          <a:stretch>
            <a:fillRect/>
          </a:stretch>
        </p:blipFill>
        <p:spPr bwMode="auto">
          <a:xfrm>
            <a:off x="4114800" y="4419600"/>
            <a:ext cx="2133600" cy="2133600"/>
          </a:xfrm>
          <a:prstGeom prst="rect">
            <a:avLst/>
          </a:prstGeom>
          <a:noFill/>
          <a:ln w="9525">
            <a:noFill/>
            <a:miter lim="800000"/>
            <a:headEnd/>
            <a:tailEnd/>
          </a:ln>
          <a:effectLst>
            <a:outerShdw blurRad="508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8" name="Picture 2" descr="http://upload.wikimedia.org/wikipedia/en/8/87/Kilaueaikimagmabudget.gif"/>
          <p:cNvPicPr>
            <a:picLocks noChangeAspect="1" noChangeArrowheads="1"/>
          </p:cNvPicPr>
          <p:nvPr/>
        </p:nvPicPr>
        <p:blipFill>
          <a:blip r:embed="rId3"/>
          <a:srcRect/>
          <a:stretch>
            <a:fillRect/>
          </a:stretch>
        </p:blipFill>
        <p:spPr bwMode="auto">
          <a:xfrm>
            <a:off x="1714500" y="854075"/>
            <a:ext cx="5715000" cy="5762625"/>
          </a:xfrm>
          <a:prstGeom prst="rect">
            <a:avLst/>
          </a:prstGeom>
          <a:noFill/>
        </p:spPr>
      </p:pic>
      <p:sp>
        <p:nvSpPr>
          <p:cNvPr id="3" name="TextBox 2"/>
          <p:cNvSpPr txBox="1"/>
          <p:nvPr/>
        </p:nvSpPr>
        <p:spPr>
          <a:xfrm>
            <a:off x="2006600" y="190500"/>
            <a:ext cx="4991100" cy="523220"/>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Eruption of Kilauea Iki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awaii island shaded relief  May 1997 HAVOrelief2"/>
          <p:cNvPicPr>
            <a:picLocks noChangeAspect="1" noChangeArrowheads="1"/>
          </p:cNvPicPr>
          <p:nvPr/>
        </p:nvPicPr>
        <p:blipFill>
          <a:blip r:embed="rId3"/>
          <a:srcRect/>
          <a:stretch>
            <a:fillRect/>
          </a:stretch>
        </p:blipFill>
        <p:spPr bwMode="auto">
          <a:xfrm>
            <a:off x="1143000" y="0"/>
            <a:ext cx="6858000" cy="6858000"/>
          </a:xfrm>
          <a:prstGeom prst="rect">
            <a:avLst/>
          </a:prstGeom>
          <a:noFill/>
          <a:ln w="9525">
            <a:noFill/>
            <a:miter lim="800000"/>
            <a:headEnd/>
            <a:tailEnd/>
          </a:ln>
        </p:spPr>
      </p:pic>
      <p:sp>
        <p:nvSpPr>
          <p:cNvPr id="31747" name="Line 3"/>
          <p:cNvSpPr>
            <a:spLocks noChangeShapeType="1"/>
          </p:cNvSpPr>
          <p:nvPr/>
        </p:nvSpPr>
        <p:spPr bwMode="auto">
          <a:xfrm flipH="1">
            <a:off x="3505200" y="3352800"/>
            <a:ext cx="609600" cy="533400"/>
          </a:xfrm>
          <a:prstGeom prst="line">
            <a:avLst/>
          </a:prstGeom>
          <a:noFill/>
          <a:ln w="38100">
            <a:solidFill>
              <a:srgbClr val="FF0000"/>
            </a:solidFill>
            <a:round/>
            <a:headEnd/>
            <a:tailEnd type="triangle" w="med" len="med"/>
          </a:ln>
        </p:spPr>
        <p:txBody>
          <a:bodyPr/>
          <a:lstStyle/>
          <a:p>
            <a:endParaRPr lang="en-US"/>
          </a:p>
        </p:txBody>
      </p:sp>
      <p:sp>
        <p:nvSpPr>
          <p:cNvPr id="31748" name="Line 4"/>
          <p:cNvSpPr>
            <a:spLocks noChangeShapeType="1"/>
          </p:cNvSpPr>
          <p:nvPr/>
        </p:nvSpPr>
        <p:spPr bwMode="auto">
          <a:xfrm flipH="1">
            <a:off x="4876800" y="3733800"/>
            <a:ext cx="609600" cy="533400"/>
          </a:xfrm>
          <a:prstGeom prst="line">
            <a:avLst/>
          </a:prstGeom>
          <a:noFill/>
          <a:ln w="38100">
            <a:solidFill>
              <a:srgbClr val="FF0000"/>
            </a:solidFill>
            <a:round/>
            <a:headEnd/>
            <a:tailEnd type="triangle" w="med" len="med"/>
          </a:ln>
        </p:spPr>
        <p:txBody>
          <a:bodyPr/>
          <a:lstStyle/>
          <a:p>
            <a:endParaRPr lang="en-US"/>
          </a:p>
        </p:txBody>
      </p:sp>
      <p:sp>
        <p:nvSpPr>
          <p:cNvPr id="31749" name="Text Box 5"/>
          <p:cNvSpPr txBox="1">
            <a:spLocks noChangeArrowheads="1"/>
          </p:cNvSpPr>
          <p:nvPr/>
        </p:nvSpPr>
        <p:spPr bwMode="auto">
          <a:xfrm>
            <a:off x="3124200" y="2895600"/>
            <a:ext cx="2209800" cy="519113"/>
          </a:xfrm>
          <a:prstGeom prst="rect">
            <a:avLst/>
          </a:prstGeom>
          <a:noFill/>
          <a:ln w="9525">
            <a:noFill/>
            <a:miter lim="800000"/>
            <a:headEnd/>
            <a:tailEnd/>
          </a:ln>
        </p:spPr>
        <p:txBody>
          <a:bodyPr>
            <a:spAutoFit/>
          </a:bodyPr>
          <a:lstStyle/>
          <a:p>
            <a:pPr algn="ctr">
              <a:spcBef>
                <a:spcPct val="50000"/>
              </a:spcBef>
            </a:pPr>
            <a:r>
              <a:rPr lang="en-US" b="0" dirty="0"/>
              <a:t>Mauna Loa</a:t>
            </a:r>
          </a:p>
        </p:txBody>
      </p:sp>
      <p:sp>
        <p:nvSpPr>
          <p:cNvPr id="31750" name="Text Box 6"/>
          <p:cNvSpPr txBox="1">
            <a:spLocks noChangeArrowheads="1"/>
          </p:cNvSpPr>
          <p:nvPr/>
        </p:nvSpPr>
        <p:spPr bwMode="auto">
          <a:xfrm>
            <a:off x="5410200" y="3352800"/>
            <a:ext cx="1447800" cy="519113"/>
          </a:xfrm>
          <a:prstGeom prst="rect">
            <a:avLst/>
          </a:prstGeom>
          <a:noFill/>
          <a:ln w="9525">
            <a:noFill/>
            <a:miter lim="800000"/>
            <a:headEnd/>
            <a:tailEnd/>
          </a:ln>
        </p:spPr>
        <p:txBody>
          <a:bodyPr>
            <a:spAutoFit/>
          </a:bodyPr>
          <a:lstStyle/>
          <a:p>
            <a:pPr>
              <a:spcBef>
                <a:spcPct val="50000"/>
              </a:spcBef>
            </a:pPr>
            <a:r>
              <a:rPr lang="en-US" b="0"/>
              <a:t>Kilauea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4" name="Picture 2" descr="Map of Kilauea Volcano, Hawai`i"/>
          <p:cNvPicPr>
            <a:picLocks noChangeAspect="1" noChangeArrowheads="1"/>
          </p:cNvPicPr>
          <p:nvPr/>
        </p:nvPicPr>
        <p:blipFill>
          <a:blip r:embed="rId3"/>
          <a:srcRect/>
          <a:stretch>
            <a:fillRect/>
          </a:stretch>
        </p:blipFill>
        <p:spPr bwMode="auto">
          <a:xfrm>
            <a:off x="99391" y="0"/>
            <a:ext cx="8945217"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38" name="Picture 2" descr="http://hvo.wr.usgs.gov/kilauea/history/1960Jan13/19600114-47_DHR_large.jpg"/>
          <p:cNvPicPr>
            <a:picLocks noChangeAspect="1" noChangeArrowheads="1"/>
          </p:cNvPicPr>
          <p:nvPr/>
        </p:nvPicPr>
        <p:blipFill>
          <a:blip r:embed="rId3"/>
          <a:srcRect/>
          <a:stretch>
            <a:fillRect/>
          </a:stretch>
        </p:blipFill>
        <p:spPr bwMode="auto">
          <a:xfrm>
            <a:off x="11860" y="495300"/>
            <a:ext cx="9132140" cy="5867400"/>
          </a:xfrm>
          <a:prstGeom prst="rect">
            <a:avLst/>
          </a:prstGeom>
          <a:noFill/>
        </p:spPr>
      </p:pic>
      <p:sp>
        <p:nvSpPr>
          <p:cNvPr id="3" name="Rectangle 2"/>
          <p:cNvSpPr/>
          <p:nvPr/>
        </p:nvSpPr>
        <p:spPr>
          <a:xfrm>
            <a:off x="2541636" y="0"/>
            <a:ext cx="4060727" cy="523220"/>
          </a:xfrm>
          <a:prstGeom prst="rect">
            <a:avLst/>
          </a:prstGeom>
        </p:spPr>
        <p:txBody>
          <a:bodyPr wrap="none">
            <a:spAutoFit/>
          </a:bodyPr>
          <a:lstStyle/>
          <a:p>
            <a:r>
              <a:rPr lang="en-US" dirty="0" smtClean="0"/>
              <a:t>1960 Kapoho eruption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6" name="Picture 2" descr="http://hvo.wr.usgs.gov/kilauea/history/1960Jan13/19600117_0600_JPE_large.jpg"/>
          <p:cNvPicPr>
            <a:picLocks noChangeAspect="1" noChangeArrowheads="1"/>
          </p:cNvPicPr>
          <p:nvPr/>
        </p:nvPicPr>
        <p:blipFill>
          <a:blip r:embed="rId3"/>
          <a:srcRect/>
          <a:stretch>
            <a:fillRect/>
          </a:stretch>
        </p:blipFill>
        <p:spPr bwMode="auto">
          <a:xfrm>
            <a:off x="2286000" y="-457200"/>
            <a:ext cx="4572000" cy="7315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bs.usgs.gov/ds/2007/293/site/night-halemaumau.jpg"/>
          <p:cNvPicPr>
            <a:picLocks noChangeAspect="1" noChangeArrowheads="1"/>
          </p:cNvPicPr>
          <p:nvPr/>
        </p:nvPicPr>
        <p:blipFill>
          <a:blip r:embed="rId3"/>
          <a:srcRect/>
          <a:stretch>
            <a:fillRect/>
          </a:stretch>
        </p:blipFill>
        <p:spPr bwMode="auto">
          <a:xfrm>
            <a:off x="1319212" y="-457200"/>
            <a:ext cx="6505575" cy="7315200"/>
          </a:xfrm>
          <a:prstGeom prst="rect">
            <a:avLst/>
          </a:prstGeom>
          <a:noFill/>
        </p:spPr>
      </p:pic>
      <p:sp>
        <p:nvSpPr>
          <p:cNvPr id="3" name="Rectangle 2"/>
          <p:cNvSpPr/>
          <p:nvPr/>
        </p:nvSpPr>
        <p:spPr>
          <a:xfrm>
            <a:off x="3911600" y="0"/>
            <a:ext cx="3924300" cy="954107"/>
          </a:xfrm>
          <a:prstGeom prst="rect">
            <a:avLst/>
          </a:prstGeom>
        </p:spPr>
        <p:txBody>
          <a:bodyPr wrap="square">
            <a:spAutoFit/>
          </a:bodyPr>
          <a:lstStyle/>
          <a:p>
            <a:pPr algn="ctr"/>
            <a:r>
              <a:rPr lang="en-US" dirty="0" err="1" smtClean="0">
                <a:solidFill>
                  <a:srgbClr val="FFFF00"/>
                </a:solidFill>
                <a:effectLst>
                  <a:outerShdw blurRad="38100" dist="38100" dir="2700000" algn="tl">
                    <a:srgbClr val="000000">
                      <a:alpha val="43137"/>
                    </a:srgbClr>
                  </a:outerShdw>
                </a:effectLst>
              </a:rPr>
              <a:t>Halema‘uma‘u</a:t>
            </a:r>
            <a:r>
              <a:rPr lang="en-US" dirty="0" smtClean="0">
                <a:solidFill>
                  <a:srgbClr val="FFFF00"/>
                </a:solidFill>
                <a:effectLst>
                  <a:outerShdw blurRad="38100" dist="38100" dir="2700000" algn="tl">
                    <a:srgbClr val="000000">
                      <a:alpha val="43137"/>
                    </a:srgbClr>
                  </a:outerShdw>
                </a:effectLst>
              </a:rPr>
              <a:t> Crater (about 1967-68)</a:t>
            </a:r>
            <a:endParaRPr lang="en-US"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kilauea shaded relief may 1997 HAVOrelief3"/>
          <p:cNvPicPr>
            <a:picLocks noChangeAspect="1" noChangeArrowheads="1"/>
          </p:cNvPicPr>
          <p:nvPr/>
        </p:nvPicPr>
        <p:blipFill>
          <a:blip r:embed="rId3"/>
          <a:srcRect l="26639" t="5777" r="17274" b="6599"/>
          <a:stretch>
            <a:fillRect/>
          </a:stretch>
        </p:blipFill>
        <p:spPr bwMode="auto">
          <a:xfrm>
            <a:off x="0" y="0"/>
            <a:ext cx="9144000" cy="6934200"/>
          </a:xfrm>
          <a:prstGeom prst="rect">
            <a:avLst/>
          </a:prstGeom>
          <a:noFill/>
          <a:ln w="9525">
            <a:noFill/>
            <a:miter lim="800000"/>
            <a:headEnd/>
            <a:tailEnd/>
          </a:ln>
        </p:spPr>
      </p:pic>
      <p:sp>
        <p:nvSpPr>
          <p:cNvPr id="37891" name="Text Box 3"/>
          <p:cNvSpPr txBox="1">
            <a:spLocks noChangeArrowheads="1"/>
          </p:cNvSpPr>
          <p:nvPr/>
        </p:nvSpPr>
        <p:spPr bwMode="auto">
          <a:xfrm>
            <a:off x="3124200" y="2362200"/>
            <a:ext cx="1752600" cy="946150"/>
          </a:xfrm>
          <a:prstGeom prst="rect">
            <a:avLst/>
          </a:prstGeom>
          <a:noFill/>
          <a:ln w="9525">
            <a:noFill/>
            <a:miter lim="800000"/>
            <a:headEnd/>
            <a:tailEnd/>
          </a:ln>
        </p:spPr>
        <p:txBody>
          <a:bodyPr>
            <a:spAutoFit/>
          </a:bodyPr>
          <a:lstStyle/>
          <a:p>
            <a:pPr algn="ctr">
              <a:spcBef>
                <a:spcPct val="50000"/>
              </a:spcBef>
            </a:pPr>
            <a:r>
              <a:rPr lang="en-US"/>
              <a:t>Kilauea Caldera</a:t>
            </a:r>
          </a:p>
        </p:txBody>
      </p:sp>
      <p:sp>
        <p:nvSpPr>
          <p:cNvPr id="37892" name="Text Box 4"/>
          <p:cNvSpPr txBox="1">
            <a:spLocks noChangeArrowheads="1"/>
          </p:cNvSpPr>
          <p:nvPr/>
        </p:nvSpPr>
        <p:spPr bwMode="auto">
          <a:xfrm>
            <a:off x="838200" y="4800600"/>
            <a:ext cx="2895600" cy="946150"/>
          </a:xfrm>
          <a:prstGeom prst="rect">
            <a:avLst/>
          </a:prstGeom>
          <a:noFill/>
          <a:ln w="9525">
            <a:noFill/>
            <a:miter lim="800000"/>
            <a:headEnd/>
            <a:tailEnd/>
          </a:ln>
        </p:spPr>
        <p:txBody>
          <a:bodyPr>
            <a:spAutoFit/>
          </a:bodyPr>
          <a:lstStyle/>
          <a:p>
            <a:pPr algn="ctr">
              <a:spcBef>
                <a:spcPct val="50000"/>
              </a:spcBef>
            </a:pPr>
            <a:r>
              <a:rPr lang="en-US" dirty="0"/>
              <a:t>Halema’uma’u Crater</a:t>
            </a:r>
          </a:p>
        </p:txBody>
      </p:sp>
      <p:sp>
        <p:nvSpPr>
          <p:cNvPr id="37893" name="Text Box 7"/>
          <p:cNvSpPr txBox="1">
            <a:spLocks noChangeArrowheads="1"/>
          </p:cNvSpPr>
          <p:nvPr/>
        </p:nvSpPr>
        <p:spPr bwMode="auto">
          <a:xfrm>
            <a:off x="2057400" y="4006850"/>
            <a:ext cx="914400" cy="641350"/>
          </a:xfrm>
          <a:prstGeom prst="rect">
            <a:avLst/>
          </a:prstGeom>
          <a:noFill/>
          <a:ln w="9525">
            <a:noFill/>
            <a:miter lim="800000"/>
            <a:headEnd/>
            <a:tailEnd/>
          </a:ln>
        </p:spPr>
        <p:txBody>
          <a:bodyPr>
            <a:spAutoFit/>
          </a:bodyPr>
          <a:lstStyle/>
          <a:p>
            <a:pPr>
              <a:spcBef>
                <a:spcPct val="50000"/>
              </a:spcBef>
            </a:pPr>
            <a:r>
              <a:rPr lang="en-US" sz="1800" i="1"/>
              <a:t>1848-1982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ark shaded May 1997 HAVOrelief1"/>
          <p:cNvPicPr>
            <a:picLocks noChangeAspect="1" noChangeArrowheads="1"/>
          </p:cNvPicPr>
          <p:nvPr/>
        </p:nvPicPr>
        <p:blipFill>
          <a:blip r:embed="rId3"/>
          <a:srcRect l="2332" t="2788" r="3468" b="1756"/>
          <a:stretch>
            <a:fillRect/>
          </a:stretch>
        </p:blipFill>
        <p:spPr bwMode="auto">
          <a:xfrm>
            <a:off x="0" y="0"/>
            <a:ext cx="10058400" cy="6823075"/>
          </a:xfrm>
          <a:prstGeom prst="rect">
            <a:avLst/>
          </a:prstGeom>
          <a:noFill/>
          <a:ln w="9525">
            <a:noFill/>
            <a:miter lim="800000"/>
            <a:headEnd/>
            <a:tailEnd/>
          </a:ln>
        </p:spPr>
      </p:pic>
      <p:sp>
        <p:nvSpPr>
          <p:cNvPr id="39939" name="Text Box 3"/>
          <p:cNvSpPr txBox="1">
            <a:spLocks noChangeArrowheads="1"/>
          </p:cNvSpPr>
          <p:nvPr/>
        </p:nvSpPr>
        <p:spPr bwMode="auto">
          <a:xfrm rot="-1221541">
            <a:off x="7292975" y="2438400"/>
            <a:ext cx="1851025" cy="396875"/>
          </a:xfrm>
          <a:prstGeom prst="rect">
            <a:avLst/>
          </a:prstGeom>
          <a:noFill/>
          <a:ln w="9525">
            <a:noFill/>
            <a:miter lim="800000"/>
            <a:headEnd/>
            <a:tailEnd/>
          </a:ln>
        </p:spPr>
        <p:txBody>
          <a:bodyPr>
            <a:spAutoFit/>
          </a:bodyPr>
          <a:lstStyle/>
          <a:p>
            <a:pPr>
              <a:spcBef>
                <a:spcPct val="50000"/>
              </a:spcBef>
            </a:pPr>
            <a:r>
              <a:rPr lang="en-US" sz="2000" b="0"/>
              <a:t>East Rift Zone</a:t>
            </a:r>
          </a:p>
        </p:txBody>
      </p:sp>
      <p:sp>
        <p:nvSpPr>
          <p:cNvPr id="39940" name="Text Box 4"/>
          <p:cNvSpPr txBox="1">
            <a:spLocks noChangeArrowheads="1"/>
          </p:cNvSpPr>
          <p:nvPr/>
        </p:nvSpPr>
        <p:spPr bwMode="auto">
          <a:xfrm rot="-3269110">
            <a:off x="3487738" y="3903662"/>
            <a:ext cx="2565400" cy="396875"/>
          </a:xfrm>
          <a:prstGeom prst="rect">
            <a:avLst/>
          </a:prstGeom>
          <a:noFill/>
          <a:ln w="9525">
            <a:noFill/>
            <a:miter lim="800000"/>
            <a:headEnd/>
            <a:tailEnd/>
          </a:ln>
        </p:spPr>
        <p:txBody>
          <a:bodyPr>
            <a:spAutoFit/>
          </a:bodyPr>
          <a:lstStyle/>
          <a:p>
            <a:pPr algn="ctr">
              <a:spcBef>
                <a:spcPct val="50000"/>
              </a:spcBef>
            </a:pPr>
            <a:r>
              <a:rPr lang="en-US" sz="2000" b="0"/>
              <a:t>Southwest Rift Zone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970927110_L"/>
          <p:cNvPicPr>
            <a:picLocks noChangeAspect="1" noChangeArrowheads="1"/>
          </p:cNvPicPr>
          <p:nvPr/>
        </p:nvPicPr>
        <p:blipFill>
          <a:blip r:embed="rId3"/>
          <a:srcRect/>
          <a:stretch>
            <a:fillRect/>
          </a:stretch>
        </p:blipFill>
        <p:spPr bwMode="auto">
          <a:xfrm>
            <a:off x="0" y="609600"/>
            <a:ext cx="9144000" cy="5715000"/>
          </a:xfrm>
          <a:prstGeom prst="rect">
            <a:avLst/>
          </a:prstGeom>
          <a:noFill/>
          <a:ln w="9525">
            <a:noFill/>
            <a:miter lim="800000"/>
            <a:headEnd/>
            <a:tailEnd/>
          </a:ln>
        </p:spPr>
      </p:pic>
      <p:sp>
        <p:nvSpPr>
          <p:cNvPr id="38915" name="Text Box 3"/>
          <p:cNvSpPr txBox="1">
            <a:spLocks noChangeArrowheads="1"/>
          </p:cNvSpPr>
          <p:nvPr/>
        </p:nvSpPr>
        <p:spPr bwMode="auto">
          <a:xfrm rot="334332">
            <a:off x="0" y="3810000"/>
            <a:ext cx="3581400" cy="519113"/>
          </a:xfrm>
          <a:prstGeom prst="rect">
            <a:avLst/>
          </a:prstGeom>
          <a:noFill/>
          <a:ln w="38100">
            <a:noFill/>
            <a:miter lim="800000"/>
            <a:headEnd/>
            <a:tailEnd/>
          </a:ln>
        </p:spPr>
        <p:txBody>
          <a:bodyPr>
            <a:spAutoFit/>
          </a:bodyPr>
          <a:lstStyle/>
          <a:p>
            <a:pPr algn="ctr">
              <a:spcBef>
                <a:spcPct val="50000"/>
              </a:spcBef>
            </a:pPr>
            <a:r>
              <a:rPr lang="en-US">
                <a:solidFill>
                  <a:schemeClr val="bg1"/>
                </a:solidFill>
              </a:rPr>
              <a:t>Southwest rift zone</a:t>
            </a:r>
          </a:p>
        </p:txBody>
      </p:sp>
      <p:sp>
        <p:nvSpPr>
          <p:cNvPr id="4" name="Text Box 4"/>
          <p:cNvSpPr txBox="1">
            <a:spLocks noChangeArrowheads="1"/>
          </p:cNvSpPr>
          <p:nvPr/>
        </p:nvSpPr>
        <p:spPr bwMode="auto">
          <a:xfrm>
            <a:off x="3848100" y="2400300"/>
            <a:ext cx="4432300" cy="523220"/>
          </a:xfrm>
          <a:prstGeom prst="rect">
            <a:avLst/>
          </a:prstGeom>
          <a:noFill/>
          <a:ln w="9525">
            <a:noFill/>
            <a:miter lim="800000"/>
            <a:headEnd/>
            <a:tailEnd/>
          </a:ln>
        </p:spPr>
        <p:txBody>
          <a:bodyPr wrap="square">
            <a:spAutoFit/>
          </a:bodyPr>
          <a:lstStyle/>
          <a:p>
            <a:pPr algn="ctr">
              <a:spcBef>
                <a:spcPct val="50000"/>
              </a:spcBef>
            </a:pPr>
            <a:r>
              <a:rPr lang="en-US" dirty="0">
                <a:solidFill>
                  <a:schemeClr val="bg1"/>
                </a:solidFill>
                <a:effectLst>
                  <a:outerShdw blurRad="38100" dist="38100" dir="2700000" algn="tl">
                    <a:srgbClr val="000000">
                      <a:alpha val="43137"/>
                    </a:srgbClr>
                  </a:outerShdw>
                </a:effectLst>
              </a:rPr>
              <a:t>Halema’uma’u Crater</a:t>
            </a:r>
          </a:p>
        </p:txBody>
      </p:sp>
      <p:sp>
        <p:nvSpPr>
          <p:cNvPr id="5" name="Text Box 4"/>
          <p:cNvSpPr txBox="1">
            <a:spLocks noChangeArrowheads="1"/>
          </p:cNvSpPr>
          <p:nvPr/>
        </p:nvSpPr>
        <p:spPr bwMode="auto">
          <a:xfrm>
            <a:off x="5016500" y="1206500"/>
            <a:ext cx="4432300" cy="523220"/>
          </a:xfrm>
          <a:prstGeom prst="rect">
            <a:avLst/>
          </a:prstGeom>
          <a:noFill/>
          <a:ln w="9525">
            <a:noFill/>
            <a:miter lim="800000"/>
            <a:headEnd/>
            <a:tailEnd/>
          </a:ln>
        </p:spPr>
        <p:txBody>
          <a:bodyPr wrap="square">
            <a:spAutoFit/>
          </a:bodyPr>
          <a:lstStyle/>
          <a:p>
            <a:pPr algn="ctr">
              <a:spcBef>
                <a:spcPct val="50000"/>
              </a:spcBef>
            </a:pPr>
            <a:r>
              <a:rPr lang="en-US" dirty="0" smtClean="0">
                <a:solidFill>
                  <a:schemeClr val="bg1"/>
                </a:solidFill>
                <a:effectLst>
                  <a:outerShdw blurRad="38100" dist="38100" dir="2700000" algn="tl">
                    <a:srgbClr val="000000">
                      <a:alpha val="43137"/>
                    </a:srgbClr>
                  </a:outerShdw>
                </a:effectLst>
              </a:rPr>
              <a:t>Kilauea Caldera</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awaii Volcanoes National Park">
            <a:hlinkClick r:id="rId3"/>
          </p:cNvPr>
          <p:cNvPicPr>
            <a:picLocks noChangeAspect="1" noChangeArrowheads="1"/>
          </p:cNvPicPr>
          <p:nvPr/>
        </p:nvPicPr>
        <p:blipFill>
          <a:blip r:embed="rId4"/>
          <a:srcRect/>
          <a:stretch>
            <a:fillRect/>
          </a:stretch>
        </p:blipFill>
        <p:spPr bwMode="auto">
          <a:xfrm>
            <a:off x="0" y="411162"/>
            <a:ext cx="9144000" cy="6446838"/>
          </a:xfrm>
          <a:prstGeom prst="rect">
            <a:avLst/>
          </a:prstGeom>
          <a:noFill/>
          <a:ln w="9525">
            <a:noFill/>
            <a:miter lim="800000"/>
            <a:headEnd/>
            <a:tailEnd/>
          </a:ln>
        </p:spPr>
      </p:pic>
      <p:sp>
        <p:nvSpPr>
          <p:cNvPr id="40963" name="Text Box 3"/>
          <p:cNvSpPr txBox="1">
            <a:spLocks noChangeArrowheads="1"/>
          </p:cNvSpPr>
          <p:nvPr/>
        </p:nvSpPr>
        <p:spPr bwMode="auto">
          <a:xfrm>
            <a:off x="0" y="-50800"/>
            <a:ext cx="9144000" cy="519113"/>
          </a:xfrm>
          <a:prstGeom prst="rect">
            <a:avLst/>
          </a:prstGeom>
          <a:noFill/>
          <a:ln w="38100">
            <a:noFill/>
            <a:miter lim="800000"/>
            <a:headEnd/>
            <a:tailEnd/>
          </a:ln>
        </p:spPr>
        <p:txBody>
          <a:bodyPr>
            <a:spAutoFit/>
          </a:bodyPr>
          <a:lstStyle/>
          <a:p>
            <a:pPr algn="ctr">
              <a:spcBef>
                <a:spcPct val="50000"/>
              </a:spcBef>
            </a:pPr>
            <a:r>
              <a:rPr lang="en-US" dirty="0">
                <a:solidFill>
                  <a:schemeClr val="bg1"/>
                </a:solidFill>
              </a:rPr>
              <a:t>Southwest Rift Zone </a:t>
            </a:r>
            <a:r>
              <a:rPr lang="en-US" dirty="0" smtClean="0">
                <a:solidFill>
                  <a:schemeClr val="bg1"/>
                </a:solidFill>
              </a:rPr>
              <a:t>Fissure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awaii Volcanoes National Park">
            <a:hlinkClick r:id="rId3"/>
          </p:cNvPr>
          <p:cNvPicPr>
            <a:picLocks noChangeAspect="1" noChangeArrowheads="1"/>
          </p:cNvPicPr>
          <p:nvPr/>
        </p:nvPicPr>
        <p:blipFill>
          <a:blip r:embed="rId4"/>
          <a:srcRect t="3503"/>
          <a:stretch>
            <a:fillRect/>
          </a:stretch>
        </p:blipFill>
        <p:spPr bwMode="auto">
          <a:xfrm>
            <a:off x="0" y="560387"/>
            <a:ext cx="9144000" cy="6297613"/>
          </a:xfrm>
          <a:prstGeom prst="rect">
            <a:avLst/>
          </a:prstGeom>
          <a:noFill/>
          <a:ln w="9525">
            <a:noFill/>
            <a:miter lim="800000"/>
            <a:headEnd/>
            <a:tailEnd/>
          </a:ln>
        </p:spPr>
      </p:pic>
      <p:sp>
        <p:nvSpPr>
          <p:cNvPr id="44035" name="Text Box 3"/>
          <p:cNvSpPr txBox="1">
            <a:spLocks noChangeArrowheads="1"/>
          </p:cNvSpPr>
          <p:nvPr/>
        </p:nvSpPr>
        <p:spPr bwMode="auto">
          <a:xfrm>
            <a:off x="0" y="0"/>
            <a:ext cx="9144000" cy="519113"/>
          </a:xfrm>
          <a:prstGeom prst="rect">
            <a:avLst/>
          </a:prstGeom>
          <a:noFill/>
          <a:ln w="38100">
            <a:noFill/>
            <a:miter lim="800000"/>
            <a:headEnd/>
            <a:tailEnd/>
          </a:ln>
        </p:spPr>
        <p:txBody>
          <a:bodyPr>
            <a:spAutoFit/>
          </a:bodyPr>
          <a:lstStyle/>
          <a:p>
            <a:pPr algn="ctr">
              <a:spcBef>
                <a:spcPct val="50000"/>
              </a:spcBef>
            </a:pPr>
            <a:r>
              <a:rPr lang="en-US" dirty="0">
                <a:solidFill>
                  <a:schemeClr val="bg1"/>
                </a:solidFill>
              </a:rPr>
              <a:t>Location of 1974 fissure eruption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awaii Volcanoes National Park">
            <a:hlinkClick r:id="rId3"/>
          </p:cNvPr>
          <p:cNvPicPr>
            <a:picLocks noChangeAspect="1" noChangeArrowheads="1"/>
          </p:cNvPicPr>
          <p:nvPr/>
        </p:nvPicPr>
        <p:blipFill>
          <a:blip r:embed="rId4"/>
          <a:srcRect/>
          <a:stretch>
            <a:fillRect/>
          </a:stretch>
        </p:blipFill>
        <p:spPr bwMode="auto">
          <a:xfrm>
            <a:off x="228600" y="17463"/>
            <a:ext cx="8686800" cy="6840537"/>
          </a:xfrm>
          <a:prstGeom prst="rect">
            <a:avLst/>
          </a:prstGeom>
          <a:noFill/>
          <a:ln w="9525">
            <a:noFill/>
            <a:miter lim="800000"/>
            <a:headEnd/>
            <a:tailEnd/>
          </a:ln>
        </p:spPr>
      </p:pic>
      <p:sp>
        <p:nvSpPr>
          <p:cNvPr id="3" name="Text Box 3"/>
          <p:cNvSpPr txBox="1">
            <a:spLocks noChangeArrowheads="1"/>
          </p:cNvSpPr>
          <p:nvPr/>
        </p:nvSpPr>
        <p:spPr bwMode="auto">
          <a:xfrm>
            <a:off x="0" y="-50800"/>
            <a:ext cx="9144000" cy="519113"/>
          </a:xfrm>
          <a:prstGeom prst="rect">
            <a:avLst/>
          </a:prstGeom>
          <a:noFill/>
          <a:ln w="38100">
            <a:noFill/>
            <a:miter lim="800000"/>
            <a:headEnd/>
            <a:tailEnd/>
          </a:ln>
        </p:spPr>
        <p:txBody>
          <a:bodyPr>
            <a:spAutoFit/>
          </a:bodyPr>
          <a:lstStyle/>
          <a:p>
            <a:pPr algn="ctr">
              <a:spcBef>
                <a:spcPct val="50000"/>
              </a:spcBef>
            </a:pPr>
            <a:r>
              <a:rPr lang="en-US" dirty="0">
                <a:solidFill>
                  <a:schemeClr val="tx1"/>
                </a:solidFill>
              </a:rPr>
              <a:t>Southwest Rift Zone </a:t>
            </a:r>
            <a:r>
              <a:rPr lang="en-US" dirty="0" smtClean="0">
                <a:solidFill>
                  <a:schemeClr val="tx1"/>
                </a:solidFill>
              </a:rPr>
              <a:t>Fissure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ark shaded May 1997 HAVOrelief1"/>
          <p:cNvPicPr>
            <a:picLocks noChangeAspect="1" noChangeArrowheads="1"/>
          </p:cNvPicPr>
          <p:nvPr/>
        </p:nvPicPr>
        <p:blipFill>
          <a:blip r:embed="rId3"/>
          <a:srcRect l="2332" t="2788" r="3468" b="1756"/>
          <a:stretch>
            <a:fillRect/>
          </a:stretch>
        </p:blipFill>
        <p:spPr bwMode="auto">
          <a:xfrm>
            <a:off x="0" y="0"/>
            <a:ext cx="10058400" cy="6823075"/>
          </a:xfrm>
          <a:prstGeom prst="rect">
            <a:avLst/>
          </a:prstGeom>
          <a:noFill/>
          <a:ln w="9525">
            <a:noFill/>
            <a:miter lim="800000"/>
            <a:headEnd/>
            <a:tailEnd/>
          </a:ln>
        </p:spPr>
      </p:pic>
      <p:sp>
        <p:nvSpPr>
          <p:cNvPr id="5" name="Text Box 5"/>
          <p:cNvSpPr txBox="1">
            <a:spLocks noChangeArrowheads="1"/>
          </p:cNvSpPr>
          <p:nvPr/>
        </p:nvSpPr>
        <p:spPr bwMode="auto">
          <a:xfrm>
            <a:off x="0" y="635000"/>
            <a:ext cx="2209800" cy="523220"/>
          </a:xfrm>
          <a:prstGeom prst="rect">
            <a:avLst/>
          </a:prstGeom>
          <a:noFill/>
          <a:ln w="9525">
            <a:noFill/>
            <a:miter lim="800000"/>
            <a:headEnd/>
            <a:tailEnd/>
          </a:ln>
        </p:spPr>
        <p:txBody>
          <a:bodyPr>
            <a:spAutoFit/>
          </a:bodyPr>
          <a:lstStyle/>
          <a:p>
            <a:pPr algn="ctr">
              <a:spcBef>
                <a:spcPct val="50000"/>
              </a:spcBef>
            </a:pPr>
            <a:r>
              <a:rPr lang="en-US" b="0" dirty="0"/>
              <a:t>Mauna </a:t>
            </a:r>
            <a:r>
              <a:rPr lang="en-US" b="0" dirty="0" smtClean="0"/>
              <a:t>Loa</a:t>
            </a:r>
          </a:p>
        </p:txBody>
      </p:sp>
      <p:sp>
        <p:nvSpPr>
          <p:cNvPr id="6" name="Text Box 5"/>
          <p:cNvSpPr txBox="1">
            <a:spLocks noChangeArrowheads="1"/>
          </p:cNvSpPr>
          <p:nvPr/>
        </p:nvSpPr>
        <p:spPr bwMode="auto">
          <a:xfrm>
            <a:off x="5118100" y="1663700"/>
            <a:ext cx="1587500" cy="523220"/>
          </a:xfrm>
          <a:prstGeom prst="rect">
            <a:avLst/>
          </a:prstGeom>
          <a:noFill/>
          <a:ln w="9525">
            <a:noFill/>
            <a:miter lim="800000"/>
            <a:headEnd/>
            <a:tailEnd/>
          </a:ln>
        </p:spPr>
        <p:txBody>
          <a:bodyPr wrap="square">
            <a:spAutoFit/>
          </a:bodyPr>
          <a:lstStyle/>
          <a:p>
            <a:pPr algn="ctr">
              <a:spcBef>
                <a:spcPct val="50000"/>
              </a:spcBef>
            </a:pPr>
            <a:r>
              <a:rPr lang="en-US" b="0" dirty="0" smtClean="0"/>
              <a:t>Kilauea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uuOo-obliquemap1_large"/>
          <p:cNvPicPr>
            <a:picLocks noChangeAspect="1" noChangeArrowheads="1"/>
          </p:cNvPicPr>
          <p:nvPr/>
        </p:nvPicPr>
        <p:blipFill>
          <a:blip r:embed="rId3"/>
          <a:srcRect/>
          <a:stretch>
            <a:fillRect/>
          </a:stretch>
        </p:blipFill>
        <p:spPr bwMode="auto">
          <a:xfrm>
            <a:off x="0" y="457200"/>
            <a:ext cx="9144000" cy="5921375"/>
          </a:xfrm>
          <a:prstGeom prst="rect">
            <a:avLst/>
          </a:prstGeom>
          <a:noFill/>
          <a:ln w="9525">
            <a:noFill/>
            <a:miter lim="800000"/>
            <a:headEnd/>
            <a:tailEnd/>
          </a:ln>
        </p:spPr>
      </p:pic>
      <p:sp>
        <p:nvSpPr>
          <p:cNvPr id="3" name="Rectangle 2"/>
          <p:cNvSpPr/>
          <p:nvPr/>
        </p:nvSpPr>
        <p:spPr>
          <a:xfrm>
            <a:off x="5582164" y="3586490"/>
            <a:ext cx="2323072" cy="523220"/>
          </a:xfrm>
          <a:prstGeom prst="rect">
            <a:avLst/>
          </a:prstGeom>
        </p:spPr>
        <p:txBody>
          <a:bodyPr wrap="none">
            <a:spAutoFit/>
          </a:bodyPr>
          <a:lstStyle/>
          <a:p>
            <a:r>
              <a:rPr lang="en-US" dirty="0" smtClean="0">
                <a:solidFill>
                  <a:schemeClr val="bg1"/>
                </a:solidFill>
                <a:effectLst>
                  <a:outerShdw blurRad="38100" dist="38100" dir="2700000" algn="tl">
                    <a:srgbClr val="000000">
                      <a:alpha val="43137"/>
                    </a:srgbClr>
                  </a:outerShdw>
                </a:effectLst>
              </a:rPr>
              <a:t>Kupaianaha </a:t>
            </a:r>
            <a:endParaRPr lang="en-US"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2297895" y="3700790"/>
            <a:ext cx="2020105" cy="523220"/>
          </a:xfrm>
          <a:prstGeom prst="rect">
            <a:avLst/>
          </a:prstGeom>
        </p:spPr>
        <p:txBody>
          <a:bodyPr wrap="none">
            <a:spAutoFit/>
          </a:bodyPr>
          <a:lstStyle/>
          <a:p>
            <a:r>
              <a:rPr lang="en-US" dirty="0" smtClean="0">
                <a:solidFill>
                  <a:schemeClr val="bg1"/>
                </a:solidFill>
                <a:effectLst>
                  <a:outerShdw blurRad="38100" dist="38100" dir="2700000" algn="tl">
                    <a:srgbClr val="000000">
                      <a:alpha val="43137"/>
                    </a:srgbClr>
                  </a:outerShdw>
                </a:effectLst>
              </a:rPr>
              <a:t>Pu`u `Ō `ō </a:t>
            </a:r>
            <a:endParaRPr lang="en-US" dirty="0">
              <a:solidFill>
                <a:schemeClr val="bg1"/>
              </a:solidFill>
              <a:effectLst>
                <a:outerShdw blurRad="38100" dist="38100" dir="2700000" algn="tl">
                  <a:srgbClr val="000000">
                    <a:alpha val="43137"/>
                  </a:srgbClr>
                </a:outerShdw>
              </a:effectLst>
            </a:endParaRPr>
          </a:p>
        </p:txBody>
      </p:sp>
      <p:cxnSp>
        <p:nvCxnSpPr>
          <p:cNvPr id="6" name="Straight Arrow Connector 5"/>
          <p:cNvCxnSpPr/>
          <p:nvPr/>
        </p:nvCxnSpPr>
        <p:spPr bwMode="auto">
          <a:xfrm rot="10800000" flipV="1">
            <a:off x="5270500" y="4051300"/>
            <a:ext cx="647700" cy="406400"/>
          </a:xfrm>
          <a:prstGeom prst="straightConnector1">
            <a:avLst/>
          </a:prstGeom>
          <a:solidFill>
            <a:schemeClr val="accent1"/>
          </a:solidFill>
          <a:ln w="38100" cap="flat" cmpd="sng" algn="ctr">
            <a:solidFill>
              <a:schemeClr val="bg1"/>
            </a:solidFill>
            <a:prstDash val="solid"/>
            <a:round/>
            <a:headEnd type="none" w="med" len="med"/>
            <a:tailEnd type="arrow"/>
          </a:ln>
          <a:effectLst>
            <a:outerShdw blurRad="50800" dist="38100" dir="2700000" algn="tl" rotWithShape="0">
              <a:prstClr val="black">
                <a:alpha val="40000"/>
              </a:prstClr>
            </a:outerShdw>
          </a:effectLst>
        </p:spPr>
      </p:cxnSp>
      <p:cxnSp>
        <p:nvCxnSpPr>
          <p:cNvPr id="9" name="Straight Arrow Connector 8"/>
          <p:cNvCxnSpPr/>
          <p:nvPr/>
        </p:nvCxnSpPr>
        <p:spPr bwMode="auto">
          <a:xfrm>
            <a:off x="4152900" y="3975100"/>
            <a:ext cx="584200" cy="393700"/>
          </a:xfrm>
          <a:prstGeom prst="straightConnector1">
            <a:avLst/>
          </a:prstGeom>
          <a:solidFill>
            <a:schemeClr val="accent1"/>
          </a:solidFill>
          <a:ln w="38100" cap="flat" cmpd="sng" algn="ctr">
            <a:solidFill>
              <a:schemeClr val="bg1"/>
            </a:solidFill>
            <a:prstDash val="solid"/>
            <a:round/>
            <a:headEnd type="none" w="med" len="med"/>
            <a:tailEnd type="arrow"/>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2553001_L"/>
          <p:cNvPicPr>
            <a:picLocks noChangeAspect="1" noChangeArrowheads="1"/>
          </p:cNvPicPr>
          <p:nvPr/>
        </p:nvPicPr>
        <p:blipFill>
          <a:blip r:embed="rId3"/>
          <a:srcRect/>
          <a:stretch>
            <a:fillRect/>
          </a:stretch>
        </p:blipFill>
        <p:spPr bwMode="auto">
          <a:xfrm>
            <a:off x="0" y="1143000"/>
            <a:ext cx="9144000" cy="5715000"/>
          </a:xfrm>
          <a:prstGeom prst="rect">
            <a:avLst/>
          </a:prstGeom>
          <a:noFill/>
          <a:ln w="9525">
            <a:noFill/>
            <a:miter lim="800000"/>
            <a:headEnd/>
            <a:tailEnd/>
          </a:ln>
        </p:spPr>
      </p:pic>
      <p:sp>
        <p:nvSpPr>
          <p:cNvPr id="54275" name="Text Box 3"/>
          <p:cNvSpPr txBox="1">
            <a:spLocks noChangeArrowheads="1"/>
          </p:cNvSpPr>
          <p:nvPr/>
        </p:nvSpPr>
        <p:spPr bwMode="auto">
          <a:xfrm>
            <a:off x="0" y="0"/>
            <a:ext cx="9144000" cy="946150"/>
          </a:xfrm>
          <a:prstGeom prst="rect">
            <a:avLst/>
          </a:prstGeom>
          <a:noFill/>
          <a:ln w="38100">
            <a:noFill/>
            <a:miter lim="800000"/>
            <a:headEnd/>
            <a:tailEnd/>
          </a:ln>
        </p:spPr>
        <p:txBody>
          <a:bodyPr>
            <a:spAutoFit/>
          </a:bodyPr>
          <a:lstStyle/>
          <a:p>
            <a:pPr algn="ctr">
              <a:spcBef>
                <a:spcPct val="50000"/>
              </a:spcBef>
            </a:pPr>
            <a:r>
              <a:rPr lang="en-US" dirty="0"/>
              <a:t>1</a:t>
            </a:r>
            <a:r>
              <a:rPr lang="en-US" baseline="30000" dirty="0"/>
              <a:t>st</a:t>
            </a:r>
            <a:r>
              <a:rPr lang="en-US" dirty="0"/>
              <a:t> week of Pu’u O’o – Kupainaha eruptions.  Fissures erupt lava (1/5/83).</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ark shaded May 1997 HAVOrelief1"/>
          <p:cNvPicPr>
            <a:picLocks noChangeAspect="1" noChangeArrowheads="1"/>
          </p:cNvPicPr>
          <p:nvPr/>
        </p:nvPicPr>
        <p:blipFill>
          <a:blip r:embed="rId3"/>
          <a:srcRect l="2332" t="2788" r="3468" b="1756"/>
          <a:stretch>
            <a:fillRect/>
          </a:stretch>
        </p:blipFill>
        <p:spPr bwMode="auto">
          <a:xfrm>
            <a:off x="-914400" y="17462"/>
            <a:ext cx="10058400" cy="6823075"/>
          </a:xfrm>
          <a:prstGeom prst="rect">
            <a:avLst/>
          </a:prstGeom>
          <a:noFill/>
          <a:ln w="9525">
            <a:noFill/>
            <a:miter lim="800000"/>
            <a:headEnd/>
            <a:tailEnd/>
          </a:ln>
        </p:spPr>
      </p:pic>
      <p:sp>
        <p:nvSpPr>
          <p:cNvPr id="39939" name="Text Box 3"/>
          <p:cNvSpPr txBox="1">
            <a:spLocks noChangeArrowheads="1"/>
          </p:cNvSpPr>
          <p:nvPr/>
        </p:nvSpPr>
        <p:spPr bwMode="auto">
          <a:xfrm rot="-1221541">
            <a:off x="6467475" y="2412999"/>
            <a:ext cx="1851025" cy="396875"/>
          </a:xfrm>
          <a:prstGeom prst="rect">
            <a:avLst/>
          </a:prstGeom>
          <a:noFill/>
          <a:ln w="9525">
            <a:noFill/>
            <a:miter lim="800000"/>
            <a:headEnd/>
            <a:tailEnd/>
          </a:ln>
        </p:spPr>
        <p:txBody>
          <a:bodyPr>
            <a:spAutoFit/>
          </a:bodyPr>
          <a:lstStyle/>
          <a:p>
            <a:pPr>
              <a:spcBef>
                <a:spcPct val="50000"/>
              </a:spcBef>
            </a:pPr>
            <a:r>
              <a:rPr lang="en-US" sz="2000" b="0" dirty="0"/>
              <a:t>East Rift Zone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t="13281" b="2930"/>
          <a:stretch>
            <a:fillRect/>
          </a:stretch>
        </p:blipFill>
        <p:spPr bwMode="auto">
          <a:xfrm>
            <a:off x="-543525" y="0"/>
            <a:ext cx="10231049" cy="6858000"/>
          </a:xfrm>
          <a:prstGeom prst="rect">
            <a:avLst/>
          </a:prstGeom>
          <a:noFill/>
          <a:ln w="9525">
            <a:noFill/>
            <a:miter lim="800000"/>
            <a:headEnd/>
            <a:tailEnd/>
          </a:ln>
          <a:effectLst/>
        </p:spPr>
      </p:pic>
      <p:sp>
        <p:nvSpPr>
          <p:cNvPr id="3" name="Rectangle 2"/>
          <p:cNvSpPr/>
          <p:nvPr/>
        </p:nvSpPr>
        <p:spPr>
          <a:xfrm>
            <a:off x="2043358" y="1922790"/>
            <a:ext cx="1626942" cy="954107"/>
          </a:xfrm>
          <a:prstGeom prst="rect">
            <a:avLst/>
          </a:prstGeom>
        </p:spPr>
        <p:txBody>
          <a:bodyPr wrap="square">
            <a:spAutoFit/>
          </a:bodyPr>
          <a:lstStyle/>
          <a:p>
            <a:pPr algn="ctr"/>
            <a:r>
              <a:rPr lang="en-US" dirty="0" smtClean="0">
                <a:solidFill>
                  <a:schemeClr val="tx1"/>
                </a:solidFill>
              </a:rPr>
              <a:t>Napau Crater </a:t>
            </a:r>
            <a:endParaRPr lang="en-US" dirty="0">
              <a:solidFill>
                <a:schemeClr val="tx1"/>
              </a:solidFill>
            </a:endParaRPr>
          </a:p>
        </p:txBody>
      </p:sp>
      <p:sp>
        <p:nvSpPr>
          <p:cNvPr id="4" name="Rectangle 3"/>
          <p:cNvSpPr/>
          <p:nvPr/>
        </p:nvSpPr>
        <p:spPr>
          <a:xfrm>
            <a:off x="5060376" y="1625600"/>
            <a:ext cx="1563248" cy="523220"/>
          </a:xfrm>
          <a:prstGeom prst="rect">
            <a:avLst/>
          </a:prstGeom>
        </p:spPr>
        <p:txBody>
          <a:bodyPr wrap="none">
            <a:spAutoFit/>
          </a:bodyPr>
          <a:lstStyle/>
          <a:p>
            <a:pPr algn="ctr"/>
            <a:r>
              <a:rPr lang="en-US" dirty="0" smtClean="0">
                <a:solidFill>
                  <a:schemeClr val="tx1"/>
                </a:solidFill>
              </a:rPr>
              <a:t>Kalalua </a:t>
            </a:r>
            <a:endParaRPr lang="en-US" dirty="0">
              <a:solidFill>
                <a:schemeClr val="tx1"/>
              </a:solidFill>
            </a:endParaRPr>
          </a:p>
        </p:txBody>
      </p:sp>
      <p:cxnSp>
        <p:nvCxnSpPr>
          <p:cNvPr id="6" name="Straight Arrow Connector 5"/>
          <p:cNvCxnSpPr/>
          <p:nvPr/>
        </p:nvCxnSpPr>
        <p:spPr bwMode="auto">
          <a:xfrm rot="16200000" flipH="1">
            <a:off x="2882900" y="2971800"/>
            <a:ext cx="838200" cy="584200"/>
          </a:xfrm>
          <a:prstGeom prst="straightConnector1">
            <a:avLst/>
          </a:prstGeom>
          <a:solidFill>
            <a:schemeClr val="accent1"/>
          </a:solidFill>
          <a:ln w="38100" cap="flat" cmpd="sng" algn="ctr">
            <a:solidFill>
              <a:schemeClr val="tx1"/>
            </a:solidFill>
            <a:prstDash val="solid"/>
            <a:round/>
            <a:headEnd type="none" w="med" len="med"/>
            <a:tailEnd type="arrow"/>
          </a:ln>
          <a:effectLst>
            <a:outerShdw blurRad="50800" dist="38100" dir="8100000" algn="tr" rotWithShape="0">
              <a:prstClr val="black">
                <a:alpha val="40000"/>
              </a:prstClr>
            </a:outerShdw>
          </a:effectLst>
        </p:spPr>
      </p:cxnSp>
      <p:cxnSp>
        <p:nvCxnSpPr>
          <p:cNvPr id="9" name="Straight Arrow Connector 8"/>
          <p:cNvCxnSpPr/>
          <p:nvPr/>
        </p:nvCxnSpPr>
        <p:spPr bwMode="auto">
          <a:xfrm rot="5400000">
            <a:off x="5232400" y="2400300"/>
            <a:ext cx="812800" cy="330200"/>
          </a:xfrm>
          <a:prstGeom prst="straightConnector1">
            <a:avLst/>
          </a:prstGeom>
          <a:solidFill>
            <a:schemeClr val="accent1"/>
          </a:solidFill>
          <a:ln w="38100" cap="flat" cmpd="sng" algn="ctr">
            <a:solidFill>
              <a:schemeClr val="tx1"/>
            </a:solidFill>
            <a:prstDash val="solid"/>
            <a:round/>
            <a:headEnd type="none" w="med" len="med"/>
            <a:tailEnd type="arrow"/>
          </a:ln>
          <a:effectLst>
            <a:outerShdw blurRad="50800" dist="38100" dir="8100000" algn="tr" rotWithShape="0">
              <a:prstClr val="black">
                <a:alpha val="40000"/>
              </a:prstClr>
            </a:outerShdw>
          </a:effectLst>
        </p:spPr>
      </p:cxnSp>
      <p:cxnSp>
        <p:nvCxnSpPr>
          <p:cNvPr id="12" name="Straight Arrow Connector 11"/>
          <p:cNvCxnSpPr/>
          <p:nvPr/>
        </p:nvCxnSpPr>
        <p:spPr bwMode="auto">
          <a:xfrm flipV="1">
            <a:off x="3683000" y="3073400"/>
            <a:ext cx="1714500" cy="647700"/>
          </a:xfrm>
          <a:prstGeom prst="straightConnector1">
            <a:avLst/>
          </a:prstGeom>
          <a:solidFill>
            <a:schemeClr val="accent1"/>
          </a:solidFill>
          <a:ln w="57150" cap="flat" cmpd="sng" algn="ctr">
            <a:solidFill>
              <a:srgbClr val="FF0000"/>
            </a:solidFill>
            <a:prstDash val="sysDot"/>
            <a:round/>
            <a:headEnd type="none" w="med" len="med"/>
            <a:tailEnd type="none"/>
          </a:ln>
          <a:effectLst>
            <a:outerShdw blurRad="50800" dist="38100" dir="8100000" algn="tr" rotWithShape="0">
              <a:prstClr val="black">
                <a:alpha val="40000"/>
              </a:prstClr>
            </a:outerShdw>
          </a:effec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24ds064_L"/>
          <p:cNvPicPr>
            <a:picLocks noChangeAspect="1" noChangeArrowheads="1"/>
          </p:cNvPicPr>
          <p:nvPr/>
        </p:nvPicPr>
        <p:blipFill>
          <a:blip r:embed="rId3"/>
          <a:srcRect/>
          <a:stretch>
            <a:fillRect/>
          </a:stretch>
        </p:blipFill>
        <p:spPr bwMode="auto">
          <a:xfrm>
            <a:off x="0" y="571500"/>
            <a:ext cx="9144000" cy="5715000"/>
          </a:xfrm>
          <a:prstGeom prst="rect">
            <a:avLst/>
          </a:prstGeom>
          <a:noFill/>
          <a:ln w="9525">
            <a:noFill/>
            <a:miter lim="800000"/>
            <a:headEnd/>
            <a:tailEnd/>
          </a:ln>
        </p:spPr>
      </p:pic>
      <p:sp>
        <p:nvSpPr>
          <p:cNvPr id="59395" name="Text Box 3"/>
          <p:cNvSpPr txBox="1">
            <a:spLocks noChangeArrowheads="1"/>
          </p:cNvSpPr>
          <p:nvPr/>
        </p:nvSpPr>
        <p:spPr bwMode="auto">
          <a:xfrm>
            <a:off x="0" y="0"/>
            <a:ext cx="9144000" cy="519112"/>
          </a:xfrm>
          <a:prstGeom prst="rect">
            <a:avLst/>
          </a:prstGeom>
          <a:noFill/>
          <a:ln w="38100">
            <a:noFill/>
            <a:miter lim="800000"/>
            <a:headEnd/>
            <a:tailEnd/>
          </a:ln>
        </p:spPr>
        <p:txBody>
          <a:bodyPr>
            <a:spAutoFit/>
          </a:bodyPr>
          <a:lstStyle/>
          <a:p>
            <a:pPr algn="ctr">
              <a:spcBef>
                <a:spcPct val="50000"/>
              </a:spcBef>
            </a:pPr>
            <a:r>
              <a:rPr lang="en-US" dirty="0"/>
              <a:t>9/6/83 Pu’u O’o during eruptive episode 8</a:t>
            </a:r>
          </a:p>
        </p:txBody>
      </p:sp>
      <p:sp>
        <p:nvSpPr>
          <p:cNvPr id="4" name="TextBox 3"/>
          <p:cNvSpPr txBox="1"/>
          <p:nvPr/>
        </p:nvSpPr>
        <p:spPr>
          <a:xfrm>
            <a:off x="6248400" y="1130300"/>
            <a:ext cx="2616200" cy="954107"/>
          </a:xfrm>
          <a:prstGeom prst="rect">
            <a:avLst/>
          </a:prstGeom>
          <a:noFill/>
        </p:spPr>
        <p:txBody>
          <a:bodyPr wrap="square" rtlCol="0">
            <a:spAutoFit/>
          </a:bodyPr>
          <a:lstStyle/>
          <a:p>
            <a:pPr algn="ctr"/>
            <a:r>
              <a:rPr lang="en-US" dirty="0" smtClean="0">
                <a:solidFill>
                  <a:schemeClr val="tx1"/>
                </a:solidFill>
                <a:effectLst>
                  <a:outerShdw blurRad="38100" dist="38100" dir="2700000" algn="tl">
                    <a:srgbClr val="000000">
                      <a:alpha val="43137"/>
                    </a:srgbClr>
                  </a:outerShdw>
                </a:effectLst>
              </a:rPr>
              <a:t>Stage 4: Vent Localization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30424305-045_large"/>
          <p:cNvPicPr>
            <a:picLocks noChangeAspect="1" noChangeArrowheads="1"/>
          </p:cNvPicPr>
          <p:nvPr/>
        </p:nvPicPr>
        <p:blipFill>
          <a:blip r:embed="rId3"/>
          <a:srcRect/>
          <a:stretch>
            <a:fillRect/>
          </a:stretch>
        </p:blipFill>
        <p:spPr bwMode="auto">
          <a:xfrm>
            <a:off x="4171950" y="0"/>
            <a:ext cx="4286250" cy="6858000"/>
          </a:xfrm>
          <a:prstGeom prst="rect">
            <a:avLst/>
          </a:prstGeom>
          <a:noFill/>
          <a:ln w="9525">
            <a:noFill/>
            <a:miter lim="800000"/>
            <a:headEnd/>
            <a:tailEnd/>
          </a:ln>
        </p:spPr>
      </p:pic>
      <p:sp>
        <p:nvSpPr>
          <p:cNvPr id="61443" name="Text Box 3"/>
          <p:cNvSpPr txBox="1">
            <a:spLocks noChangeArrowheads="1"/>
          </p:cNvSpPr>
          <p:nvPr/>
        </p:nvSpPr>
        <p:spPr bwMode="auto">
          <a:xfrm>
            <a:off x="914400" y="4648200"/>
            <a:ext cx="2133600" cy="519113"/>
          </a:xfrm>
          <a:prstGeom prst="rect">
            <a:avLst/>
          </a:prstGeom>
          <a:noFill/>
          <a:ln w="38100">
            <a:noFill/>
            <a:miter lim="800000"/>
            <a:headEnd/>
            <a:tailEnd/>
          </a:ln>
        </p:spPr>
        <p:txBody>
          <a:bodyPr>
            <a:spAutoFit/>
          </a:bodyPr>
          <a:lstStyle/>
          <a:p>
            <a:pPr algn="ctr">
              <a:spcBef>
                <a:spcPct val="50000"/>
              </a:spcBef>
            </a:pPr>
            <a:r>
              <a:rPr lang="en-US"/>
              <a:t>1/31/84</a:t>
            </a:r>
          </a:p>
        </p:txBody>
      </p:sp>
      <p:sp>
        <p:nvSpPr>
          <p:cNvPr id="61444" name="Text Box 4"/>
          <p:cNvSpPr txBox="1">
            <a:spLocks noChangeArrowheads="1"/>
          </p:cNvSpPr>
          <p:nvPr/>
        </p:nvSpPr>
        <p:spPr bwMode="auto">
          <a:xfrm>
            <a:off x="228600" y="2057400"/>
            <a:ext cx="3581400" cy="1373188"/>
          </a:xfrm>
          <a:prstGeom prst="rect">
            <a:avLst/>
          </a:prstGeom>
          <a:noFill/>
          <a:ln w="38100">
            <a:noFill/>
            <a:miter lim="800000"/>
            <a:headEnd/>
            <a:tailEnd/>
          </a:ln>
        </p:spPr>
        <p:txBody>
          <a:bodyPr>
            <a:spAutoFit/>
          </a:bodyPr>
          <a:lstStyle/>
          <a:p>
            <a:pPr algn="ctr">
              <a:spcBef>
                <a:spcPct val="50000"/>
              </a:spcBef>
            </a:pPr>
            <a:r>
              <a:rPr lang="en-US"/>
              <a:t>Effusive eruption. Series of a’a lava channels and flows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2553004_L"/>
          <p:cNvPicPr>
            <a:picLocks noChangeAspect="1" noChangeArrowheads="1"/>
          </p:cNvPicPr>
          <p:nvPr/>
        </p:nvPicPr>
        <p:blipFill>
          <a:blip r:embed="rId3"/>
          <a:srcRect/>
          <a:stretch>
            <a:fillRect/>
          </a:stretch>
        </p:blipFill>
        <p:spPr bwMode="auto">
          <a:xfrm>
            <a:off x="857250" y="-381000"/>
            <a:ext cx="4762500" cy="7620000"/>
          </a:xfrm>
          <a:prstGeom prst="rect">
            <a:avLst/>
          </a:prstGeom>
          <a:noFill/>
          <a:ln w="9525">
            <a:noFill/>
            <a:miter lim="800000"/>
            <a:headEnd/>
            <a:tailEnd/>
          </a:ln>
        </p:spPr>
      </p:pic>
      <p:sp>
        <p:nvSpPr>
          <p:cNvPr id="62467" name="Text Box 3"/>
          <p:cNvSpPr txBox="1">
            <a:spLocks noChangeArrowheads="1"/>
          </p:cNvSpPr>
          <p:nvPr/>
        </p:nvSpPr>
        <p:spPr bwMode="auto">
          <a:xfrm>
            <a:off x="6045200" y="2736502"/>
            <a:ext cx="2730500" cy="1384995"/>
          </a:xfrm>
          <a:prstGeom prst="rect">
            <a:avLst/>
          </a:prstGeom>
          <a:noFill/>
          <a:ln w="38100">
            <a:noFill/>
            <a:miter lim="800000"/>
            <a:headEnd/>
            <a:tailEnd/>
          </a:ln>
        </p:spPr>
        <p:txBody>
          <a:bodyPr wrap="square">
            <a:spAutoFit/>
          </a:bodyPr>
          <a:lstStyle/>
          <a:p>
            <a:pPr algn="ctr">
              <a:spcBef>
                <a:spcPct val="50000"/>
              </a:spcBef>
            </a:pPr>
            <a:r>
              <a:rPr lang="en-US" dirty="0"/>
              <a:t>450 m high lava fountain Pu’u’ O’o’ 1984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hvo.wr.usgs.gov/gallery/kilauea/erupt/2553006_L.jpg"/>
          <p:cNvPicPr>
            <a:picLocks noChangeAspect="1" noChangeArrowheads="1"/>
          </p:cNvPicPr>
          <p:nvPr/>
        </p:nvPicPr>
        <p:blipFill>
          <a:blip r:embed="rId3"/>
          <a:srcRect/>
          <a:stretch>
            <a:fillRect/>
          </a:stretch>
        </p:blipFill>
        <p:spPr bwMode="auto">
          <a:xfrm>
            <a:off x="1020762" y="-482600"/>
            <a:ext cx="4587875" cy="7340600"/>
          </a:xfrm>
          <a:prstGeom prst="rect">
            <a:avLst/>
          </a:prstGeom>
          <a:noFill/>
        </p:spPr>
      </p:pic>
      <p:sp>
        <p:nvSpPr>
          <p:cNvPr id="3" name="TextBox 2"/>
          <p:cNvSpPr txBox="1"/>
          <p:nvPr/>
        </p:nvSpPr>
        <p:spPr>
          <a:xfrm>
            <a:off x="825500" y="1941493"/>
            <a:ext cx="2794000" cy="954107"/>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Kupaianaha, 1986</a:t>
            </a:r>
          </a:p>
        </p:txBody>
      </p:sp>
      <p:sp>
        <p:nvSpPr>
          <p:cNvPr id="4" name="Text Box 3"/>
          <p:cNvSpPr txBox="1">
            <a:spLocks noChangeArrowheads="1"/>
          </p:cNvSpPr>
          <p:nvPr/>
        </p:nvSpPr>
        <p:spPr bwMode="auto">
          <a:xfrm>
            <a:off x="6261100" y="2951946"/>
            <a:ext cx="2184400" cy="954107"/>
          </a:xfrm>
          <a:prstGeom prst="rect">
            <a:avLst/>
          </a:prstGeom>
          <a:noFill/>
          <a:ln w="38100">
            <a:noFill/>
            <a:miter lim="800000"/>
            <a:headEnd/>
            <a:tailEnd/>
          </a:ln>
        </p:spPr>
        <p:txBody>
          <a:bodyPr wrap="square">
            <a:spAutoFit/>
          </a:bodyPr>
          <a:lstStyle/>
          <a:p>
            <a:pPr algn="ctr">
              <a:spcBef>
                <a:spcPct val="50000"/>
              </a:spcBef>
            </a:pPr>
            <a:r>
              <a:rPr lang="en-US" dirty="0" smtClean="0">
                <a:solidFill>
                  <a:schemeClr val="bg1"/>
                </a:solidFill>
              </a:rPr>
              <a:t>Stage 5: Vent Shift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Picture 2" descr="http://hvo.wr.usgs.gov/gallery/kilauea/erupt/2553007_L.jpg"/>
          <p:cNvPicPr>
            <a:picLocks noChangeAspect="1" noChangeArrowheads="1"/>
          </p:cNvPicPr>
          <p:nvPr/>
        </p:nvPicPr>
        <p:blipFill>
          <a:blip r:embed="rId3"/>
          <a:srcRect/>
          <a:stretch>
            <a:fillRect/>
          </a:stretch>
        </p:blipFill>
        <p:spPr bwMode="auto">
          <a:xfrm>
            <a:off x="0" y="723900"/>
            <a:ext cx="9144000" cy="5715000"/>
          </a:xfrm>
          <a:prstGeom prst="rect">
            <a:avLst/>
          </a:prstGeom>
          <a:noFill/>
        </p:spPr>
      </p:pic>
      <p:sp>
        <p:nvSpPr>
          <p:cNvPr id="3" name="Rectangle 2"/>
          <p:cNvSpPr/>
          <p:nvPr/>
        </p:nvSpPr>
        <p:spPr>
          <a:xfrm>
            <a:off x="2021462" y="88900"/>
            <a:ext cx="5101076" cy="523220"/>
          </a:xfrm>
          <a:prstGeom prst="rect">
            <a:avLst/>
          </a:prstGeom>
        </p:spPr>
        <p:txBody>
          <a:bodyPr wrap="none">
            <a:spAutoFit/>
          </a:bodyPr>
          <a:lstStyle/>
          <a:p>
            <a:r>
              <a:rPr lang="en-US" dirty="0" smtClean="0"/>
              <a:t>The Kupaianaha shield, 1987</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http://hvo.wr.usgs.gov/gallery/kilauea/erupt/19920218-JG-aerial_large.jpg"/>
          <p:cNvPicPr>
            <a:picLocks noChangeAspect="1" noChangeArrowheads="1"/>
          </p:cNvPicPr>
          <p:nvPr/>
        </p:nvPicPr>
        <p:blipFill>
          <a:blip r:embed="rId3"/>
          <a:srcRect/>
          <a:stretch>
            <a:fillRect/>
          </a:stretch>
        </p:blipFill>
        <p:spPr bwMode="auto">
          <a:xfrm>
            <a:off x="0" y="571500"/>
            <a:ext cx="9144000" cy="5715000"/>
          </a:xfrm>
          <a:prstGeom prst="rect">
            <a:avLst/>
          </a:prstGeom>
          <a:noFill/>
        </p:spPr>
      </p:pic>
      <p:sp>
        <p:nvSpPr>
          <p:cNvPr id="3" name="Rectangle 2"/>
          <p:cNvSpPr/>
          <p:nvPr/>
        </p:nvSpPr>
        <p:spPr>
          <a:xfrm>
            <a:off x="1603367" y="12700"/>
            <a:ext cx="5937266" cy="523220"/>
          </a:xfrm>
          <a:prstGeom prst="rect">
            <a:avLst/>
          </a:prstGeom>
        </p:spPr>
        <p:txBody>
          <a:bodyPr wrap="none">
            <a:spAutoFit/>
          </a:bodyPr>
          <a:lstStyle/>
          <a:p>
            <a:r>
              <a:rPr lang="en-US" dirty="0" smtClean="0"/>
              <a:t>Vent shifts back to Pu’u O’o, 1992</a:t>
            </a:r>
            <a:endParaRPr lang="en-US" dirty="0"/>
          </a:p>
        </p:txBody>
      </p:sp>
      <p:sp>
        <p:nvSpPr>
          <p:cNvPr id="4" name="TextBox 3"/>
          <p:cNvSpPr txBox="1"/>
          <p:nvPr/>
        </p:nvSpPr>
        <p:spPr>
          <a:xfrm>
            <a:off x="7366000" y="1917700"/>
            <a:ext cx="1778000" cy="400110"/>
          </a:xfrm>
          <a:prstGeom prst="rect">
            <a:avLst/>
          </a:prstGeom>
          <a:no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rPr>
              <a:t>Pu’u O’o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ark shaded May 1997 HAVOrelief1"/>
          <p:cNvPicPr>
            <a:picLocks noChangeAspect="1" noChangeArrowheads="1"/>
          </p:cNvPicPr>
          <p:nvPr/>
        </p:nvPicPr>
        <p:blipFill>
          <a:blip r:embed="rId3"/>
          <a:srcRect l="2332" t="2788" r="3468" b="1756"/>
          <a:stretch>
            <a:fillRect/>
          </a:stretch>
        </p:blipFill>
        <p:spPr bwMode="auto">
          <a:xfrm>
            <a:off x="0" y="0"/>
            <a:ext cx="10058400" cy="6823075"/>
          </a:xfrm>
          <a:prstGeom prst="rect">
            <a:avLst/>
          </a:prstGeom>
          <a:noFill/>
          <a:ln w="9525">
            <a:noFill/>
            <a:miter lim="800000"/>
            <a:headEnd/>
            <a:tailEnd/>
          </a:ln>
        </p:spPr>
      </p:pic>
      <p:sp>
        <p:nvSpPr>
          <p:cNvPr id="28675" name="Text Box 5"/>
          <p:cNvSpPr txBox="1">
            <a:spLocks noChangeArrowheads="1"/>
          </p:cNvSpPr>
          <p:nvPr/>
        </p:nvSpPr>
        <p:spPr bwMode="auto">
          <a:xfrm rot="-859749">
            <a:off x="1981200" y="381000"/>
            <a:ext cx="2565400" cy="396875"/>
          </a:xfrm>
          <a:prstGeom prst="rect">
            <a:avLst/>
          </a:prstGeom>
          <a:noFill/>
          <a:ln w="9525">
            <a:noFill/>
            <a:miter lim="800000"/>
            <a:headEnd/>
            <a:tailEnd/>
          </a:ln>
        </p:spPr>
        <p:txBody>
          <a:bodyPr>
            <a:spAutoFit/>
          </a:bodyPr>
          <a:lstStyle/>
          <a:p>
            <a:pPr algn="ctr">
              <a:spcBef>
                <a:spcPct val="50000"/>
              </a:spcBef>
            </a:pPr>
            <a:r>
              <a:rPr lang="en-US" sz="2000" b="0" dirty="0"/>
              <a:t>Northeast Rift Zone</a:t>
            </a:r>
          </a:p>
        </p:txBody>
      </p:sp>
      <p:sp>
        <p:nvSpPr>
          <p:cNvPr id="28676" name="Text Box 6"/>
          <p:cNvSpPr txBox="1">
            <a:spLocks noChangeArrowheads="1"/>
          </p:cNvSpPr>
          <p:nvPr/>
        </p:nvSpPr>
        <p:spPr bwMode="auto">
          <a:xfrm rot="-3269110">
            <a:off x="-207962" y="2646362"/>
            <a:ext cx="1879600" cy="701675"/>
          </a:xfrm>
          <a:prstGeom prst="rect">
            <a:avLst/>
          </a:prstGeom>
          <a:noFill/>
          <a:ln w="9525">
            <a:noFill/>
            <a:miter lim="800000"/>
            <a:headEnd/>
            <a:tailEnd/>
          </a:ln>
        </p:spPr>
        <p:txBody>
          <a:bodyPr>
            <a:spAutoFit/>
          </a:bodyPr>
          <a:lstStyle/>
          <a:p>
            <a:pPr algn="ctr">
              <a:spcBef>
                <a:spcPct val="50000"/>
              </a:spcBef>
            </a:pPr>
            <a:r>
              <a:rPr lang="en-US" sz="2000" b="0" dirty="0"/>
              <a:t>Southwest Rift Zone</a:t>
            </a:r>
          </a:p>
        </p:txBody>
      </p:sp>
      <p:sp>
        <p:nvSpPr>
          <p:cNvPr id="5" name="Text Box 6"/>
          <p:cNvSpPr txBox="1">
            <a:spLocks noChangeArrowheads="1"/>
          </p:cNvSpPr>
          <p:nvPr/>
        </p:nvSpPr>
        <p:spPr bwMode="auto">
          <a:xfrm rot="-3269110">
            <a:off x="2952094" y="3856463"/>
            <a:ext cx="3239811" cy="400110"/>
          </a:xfrm>
          <a:prstGeom prst="rect">
            <a:avLst/>
          </a:prstGeom>
          <a:noFill/>
          <a:ln w="9525">
            <a:noFill/>
            <a:miter lim="800000"/>
            <a:headEnd/>
            <a:tailEnd/>
          </a:ln>
        </p:spPr>
        <p:txBody>
          <a:bodyPr wrap="square">
            <a:spAutoFit/>
          </a:bodyPr>
          <a:lstStyle/>
          <a:p>
            <a:pPr algn="ctr">
              <a:spcBef>
                <a:spcPct val="50000"/>
              </a:spcBef>
            </a:pPr>
            <a:r>
              <a:rPr lang="en-US" sz="2000" b="0" dirty="0"/>
              <a:t>Southwest Rift Zone</a:t>
            </a:r>
          </a:p>
        </p:txBody>
      </p:sp>
      <p:sp>
        <p:nvSpPr>
          <p:cNvPr id="6" name="Text Box 5"/>
          <p:cNvSpPr txBox="1">
            <a:spLocks noChangeArrowheads="1"/>
          </p:cNvSpPr>
          <p:nvPr/>
        </p:nvSpPr>
        <p:spPr bwMode="auto">
          <a:xfrm rot="21032913">
            <a:off x="6388101" y="2631941"/>
            <a:ext cx="2565400" cy="396875"/>
          </a:xfrm>
          <a:prstGeom prst="rect">
            <a:avLst/>
          </a:prstGeom>
          <a:noFill/>
          <a:ln w="9525">
            <a:noFill/>
            <a:miter lim="800000"/>
            <a:headEnd/>
            <a:tailEnd/>
          </a:ln>
        </p:spPr>
        <p:txBody>
          <a:bodyPr>
            <a:spAutoFit/>
          </a:bodyPr>
          <a:lstStyle/>
          <a:p>
            <a:pPr algn="ctr">
              <a:spcBef>
                <a:spcPct val="50000"/>
              </a:spcBef>
            </a:pPr>
            <a:r>
              <a:rPr lang="en-US" sz="2000" b="0" dirty="0" smtClean="0"/>
              <a:t>East </a:t>
            </a:r>
            <a:r>
              <a:rPr lang="en-US" sz="2000" b="0" dirty="0"/>
              <a:t>Rift Zone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0" name="Picture 2" descr="http://hvo.wr.usgs.gov/gallery/kilauea/erupt/19920317-CH_large.jpg"/>
          <p:cNvPicPr>
            <a:picLocks noChangeAspect="1" noChangeArrowheads="1"/>
          </p:cNvPicPr>
          <p:nvPr/>
        </p:nvPicPr>
        <p:blipFill>
          <a:blip r:embed="rId3"/>
          <a:srcRect/>
          <a:stretch>
            <a:fillRect/>
          </a:stretch>
        </p:blipFill>
        <p:spPr bwMode="auto">
          <a:xfrm>
            <a:off x="0" y="571500"/>
            <a:ext cx="9144000" cy="5715000"/>
          </a:xfrm>
          <a:prstGeom prst="rect">
            <a:avLst/>
          </a:prstGeom>
          <a:noFill/>
        </p:spPr>
      </p:pic>
      <p:sp>
        <p:nvSpPr>
          <p:cNvPr id="3" name="TextBox 2"/>
          <p:cNvSpPr txBox="1"/>
          <p:nvPr/>
        </p:nvSpPr>
        <p:spPr>
          <a:xfrm>
            <a:off x="5829300" y="4876800"/>
            <a:ext cx="2705100" cy="523220"/>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shield</a:t>
            </a:r>
          </a:p>
        </p:txBody>
      </p:sp>
      <p:sp>
        <p:nvSpPr>
          <p:cNvPr id="4" name="TextBox 3"/>
          <p:cNvSpPr txBox="1"/>
          <p:nvPr/>
        </p:nvSpPr>
        <p:spPr>
          <a:xfrm>
            <a:off x="2171700" y="2120900"/>
            <a:ext cx="1778000" cy="523220"/>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Pu’u O’o</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8" name="Picture 2" descr="http://hvo.wr.usgs.gov/gallery/kilauea/erupt/2553035_L.jpg"/>
          <p:cNvPicPr>
            <a:picLocks noChangeAspect="1" noChangeArrowheads="1"/>
          </p:cNvPicPr>
          <p:nvPr/>
        </p:nvPicPr>
        <p:blipFill>
          <a:blip r:embed="rId3"/>
          <a:srcRect/>
          <a:stretch>
            <a:fillRect/>
          </a:stretch>
        </p:blipFill>
        <p:spPr bwMode="auto">
          <a:xfrm>
            <a:off x="2428875" y="0"/>
            <a:ext cx="4286250" cy="6858000"/>
          </a:xfrm>
          <a:prstGeom prst="rect">
            <a:avLst/>
          </a:prstGeom>
          <a:noFill/>
        </p:spPr>
      </p:pic>
      <p:sp>
        <p:nvSpPr>
          <p:cNvPr id="4" name="Rectangle 3"/>
          <p:cNvSpPr/>
          <p:nvPr/>
        </p:nvSpPr>
        <p:spPr>
          <a:xfrm>
            <a:off x="4215058" y="2151390"/>
            <a:ext cx="1601542" cy="954107"/>
          </a:xfrm>
          <a:prstGeom prst="rect">
            <a:avLst/>
          </a:prstGeom>
        </p:spPr>
        <p:txBody>
          <a:bodyPr wrap="square">
            <a:spAutoFit/>
          </a:bodyPr>
          <a:lstStyle/>
          <a:p>
            <a:pPr algn="ctr"/>
            <a:r>
              <a:rPr lang="en-US" dirty="0" smtClean="0">
                <a:effectLst>
                  <a:outerShdw blurRad="38100" dist="38100" dir="2700000" algn="tl">
                    <a:srgbClr val="000000">
                      <a:alpha val="43137"/>
                    </a:srgbClr>
                  </a:outerShdw>
                </a:effectLst>
              </a:rPr>
              <a:t>Napau Crater </a:t>
            </a:r>
            <a:endParaRPr lang="en-US" dirty="0">
              <a:effectLst>
                <a:outerShdw blurRad="38100" dist="38100" dir="2700000" algn="tl">
                  <a:srgbClr val="000000">
                    <a:alpha val="43137"/>
                  </a:srgbClr>
                </a:outerShdw>
              </a:effectLst>
            </a:endParaRPr>
          </a:p>
        </p:txBody>
      </p:sp>
      <p:sp>
        <p:nvSpPr>
          <p:cNvPr id="5" name="TextBox 4"/>
          <p:cNvSpPr txBox="1"/>
          <p:nvPr/>
        </p:nvSpPr>
        <p:spPr>
          <a:xfrm>
            <a:off x="3035300" y="304800"/>
            <a:ext cx="1778000" cy="369332"/>
          </a:xfrm>
          <a:prstGeom prst="rect">
            <a:avLst/>
          </a:prstGeom>
          <a:noFill/>
        </p:spPr>
        <p:txBody>
          <a:bodyPr wrap="square" rtlCol="0">
            <a:spAutoFit/>
          </a:bodyPr>
          <a:lstStyle/>
          <a:p>
            <a:pPr algn="ctr"/>
            <a:r>
              <a:rPr lang="en-US" sz="1800" dirty="0" smtClean="0">
                <a:effectLst>
                  <a:outerShdw blurRad="38100" dist="38100" dir="2700000" algn="tl">
                    <a:srgbClr val="000000">
                      <a:alpha val="43137"/>
                    </a:srgbClr>
                  </a:outerShdw>
                </a:effectLst>
              </a:rPr>
              <a:t>Pu’u O’o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170" name="Picture 2" descr="http://hvo.wr.usgs.gov/gallery/kilauea/erupt/19970604_LZ_large.jpg"/>
          <p:cNvPicPr>
            <a:picLocks noChangeAspect="1" noChangeArrowheads="1"/>
          </p:cNvPicPr>
          <p:nvPr/>
        </p:nvPicPr>
        <p:blipFill>
          <a:blip r:embed="rId3"/>
          <a:srcRect/>
          <a:stretch>
            <a:fillRect/>
          </a:stretch>
        </p:blipFill>
        <p:spPr bwMode="auto">
          <a:xfrm>
            <a:off x="0" y="571500"/>
            <a:ext cx="9144000" cy="5715000"/>
          </a:xfrm>
          <a:prstGeom prst="rect">
            <a:avLst/>
          </a:prstGeom>
          <a:noFill/>
        </p:spPr>
      </p:pic>
      <p:sp>
        <p:nvSpPr>
          <p:cNvPr id="3" name="Rectangle 2"/>
          <p:cNvSpPr/>
          <p:nvPr/>
        </p:nvSpPr>
        <p:spPr>
          <a:xfrm>
            <a:off x="2914650" y="12700"/>
            <a:ext cx="3314700" cy="523220"/>
          </a:xfrm>
          <a:prstGeom prst="rect">
            <a:avLst/>
          </a:prstGeom>
        </p:spPr>
        <p:txBody>
          <a:bodyPr wrap="square">
            <a:spAutoFit/>
          </a:bodyPr>
          <a:lstStyle/>
          <a:p>
            <a:pPr algn="ctr"/>
            <a:r>
              <a:rPr lang="en-US" dirty="0" smtClean="0"/>
              <a:t>Pu`u `O`o, 1997</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2194" name="Picture 2" descr="Kilauea caldera, Hawai`i"/>
          <p:cNvPicPr>
            <a:picLocks noChangeAspect="1" noChangeArrowheads="1"/>
          </p:cNvPicPr>
          <p:nvPr/>
        </p:nvPicPr>
        <p:blipFill>
          <a:blip r:embed="rId3"/>
          <a:srcRect/>
          <a:stretch>
            <a:fillRect/>
          </a:stretch>
        </p:blipFill>
        <p:spPr bwMode="auto">
          <a:xfrm>
            <a:off x="971550" y="0"/>
            <a:ext cx="4152900" cy="2508544"/>
          </a:xfrm>
          <a:prstGeom prst="rect">
            <a:avLst/>
          </a:prstGeom>
          <a:noFill/>
        </p:spPr>
      </p:pic>
      <p:pic>
        <p:nvPicPr>
          <p:cNvPr id="392196" name="Picture 4" descr="Sketch showing magma pathways beneath volcano"/>
          <p:cNvPicPr>
            <a:picLocks noChangeAspect="1" noChangeArrowheads="1"/>
          </p:cNvPicPr>
          <p:nvPr/>
        </p:nvPicPr>
        <p:blipFill>
          <a:blip r:embed="rId4"/>
          <a:srcRect/>
          <a:stretch>
            <a:fillRect/>
          </a:stretch>
        </p:blipFill>
        <p:spPr bwMode="auto">
          <a:xfrm>
            <a:off x="425257" y="2530475"/>
            <a:ext cx="5245485" cy="4327525"/>
          </a:xfrm>
          <a:prstGeom prst="rect">
            <a:avLst/>
          </a:prstGeom>
          <a:noFill/>
        </p:spPr>
      </p:pic>
      <p:sp>
        <p:nvSpPr>
          <p:cNvPr id="5" name="TextBox 4"/>
          <p:cNvSpPr txBox="1"/>
          <p:nvPr/>
        </p:nvSpPr>
        <p:spPr>
          <a:xfrm>
            <a:off x="5511800" y="4082246"/>
            <a:ext cx="3632200" cy="954107"/>
          </a:xfrm>
          <a:prstGeom prst="rect">
            <a:avLst/>
          </a:prstGeom>
          <a:noFill/>
        </p:spPr>
        <p:txBody>
          <a:bodyPr wrap="square" rtlCol="0">
            <a:spAutoFit/>
          </a:bodyPr>
          <a:lstStyle/>
          <a:p>
            <a:pPr algn="ctr"/>
            <a:r>
              <a:rPr lang="en-US" dirty="0" smtClean="0">
                <a:solidFill>
                  <a:schemeClr val="tx1"/>
                </a:solidFill>
                <a:effectLst>
                  <a:outerShdw blurRad="38100" dist="38100" dir="2700000" algn="tl">
                    <a:srgbClr val="000000">
                      <a:alpha val="43137"/>
                    </a:srgbClr>
                  </a:outerShdw>
                </a:effectLst>
              </a:rPr>
              <a:t>Stage 6:</a:t>
            </a:r>
          </a:p>
          <a:p>
            <a:pPr algn="ctr"/>
            <a:r>
              <a:rPr lang="en-US" dirty="0" smtClean="0">
                <a:solidFill>
                  <a:schemeClr val="tx1"/>
                </a:solidFill>
                <a:effectLst>
                  <a:outerShdw blurRad="38100" dist="38100" dir="2700000" algn="tl">
                    <a:srgbClr val="000000">
                      <a:alpha val="43137"/>
                    </a:srgbClr>
                  </a:outerShdw>
                </a:effectLst>
              </a:rPr>
              <a:t>Final Deflation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2194" name="Picture 2" descr="Kilauea caldera, Hawai`i"/>
          <p:cNvPicPr>
            <a:picLocks noChangeAspect="1" noChangeArrowheads="1"/>
          </p:cNvPicPr>
          <p:nvPr/>
        </p:nvPicPr>
        <p:blipFill>
          <a:blip r:embed="rId3"/>
          <a:srcRect/>
          <a:stretch>
            <a:fillRect/>
          </a:stretch>
        </p:blipFill>
        <p:spPr bwMode="auto">
          <a:xfrm>
            <a:off x="971550" y="0"/>
            <a:ext cx="4152900" cy="2508544"/>
          </a:xfrm>
          <a:prstGeom prst="rect">
            <a:avLst/>
          </a:prstGeom>
          <a:noFill/>
        </p:spPr>
      </p:pic>
      <p:pic>
        <p:nvPicPr>
          <p:cNvPr id="392196" name="Picture 4" descr="Sketch showing magma pathways beneath volcano"/>
          <p:cNvPicPr>
            <a:picLocks noChangeAspect="1" noChangeArrowheads="1"/>
          </p:cNvPicPr>
          <p:nvPr/>
        </p:nvPicPr>
        <p:blipFill>
          <a:blip r:embed="rId4"/>
          <a:srcRect/>
          <a:stretch>
            <a:fillRect/>
          </a:stretch>
        </p:blipFill>
        <p:spPr bwMode="auto">
          <a:xfrm>
            <a:off x="425257" y="2530475"/>
            <a:ext cx="5245485" cy="4327525"/>
          </a:xfrm>
          <a:prstGeom prst="rect">
            <a:avLst/>
          </a:prstGeom>
          <a:noFill/>
        </p:spPr>
      </p:pic>
      <p:sp>
        <p:nvSpPr>
          <p:cNvPr id="4" name="TextBox 3"/>
          <p:cNvSpPr txBox="1"/>
          <p:nvPr/>
        </p:nvSpPr>
        <p:spPr>
          <a:xfrm>
            <a:off x="5435600" y="4082246"/>
            <a:ext cx="3708400" cy="1815882"/>
          </a:xfrm>
          <a:prstGeom prst="rect">
            <a:avLst/>
          </a:prstGeom>
          <a:noFill/>
        </p:spPr>
        <p:txBody>
          <a:bodyPr wrap="square" rtlCol="0">
            <a:spAutoFit/>
          </a:bodyPr>
          <a:lstStyle/>
          <a:p>
            <a:pPr algn="ctr"/>
            <a:r>
              <a:rPr lang="en-US" dirty="0" smtClean="0">
                <a:solidFill>
                  <a:schemeClr val="tx1"/>
                </a:solidFill>
                <a:effectLst>
                  <a:outerShdw blurRad="38100" dist="38100" dir="2700000" algn="tl">
                    <a:srgbClr val="000000">
                      <a:alpha val="43137"/>
                    </a:srgbClr>
                  </a:outerShdw>
                </a:effectLst>
              </a:rPr>
              <a:t>Stages 1,2 &amp; 3:</a:t>
            </a:r>
          </a:p>
          <a:p>
            <a:pPr algn="ctr"/>
            <a:r>
              <a:rPr lang="en-US" dirty="0" smtClean="0">
                <a:solidFill>
                  <a:schemeClr val="tx1"/>
                </a:solidFill>
                <a:effectLst>
                  <a:outerShdw blurRad="38100" dist="38100" dir="2700000" algn="tl">
                    <a:srgbClr val="000000">
                      <a:alpha val="43137"/>
                    </a:srgbClr>
                  </a:outerShdw>
                </a:effectLst>
              </a:rPr>
              <a:t>Initial inflation, shallow earthquakes &amp; initial outburst</a:t>
            </a:r>
          </a:p>
        </p:txBody>
      </p:sp>
      <p:cxnSp>
        <p:nvCxnSpPr>
          <p:cNvPr id="5" name="Straight Arrow Connector 4"/>
          <p:cNvCxnSpPr/>
          <p:nvPr/>
        </p:nvCxnSpPr>
        <p:spPr bwMode="auto">
          <a:xfrm rot="16200000" flipV="1">
            <a:off x="2019303" y="3435351"/>
            <a:ext cx="393700" cy="114297"/>
          </a:xfrm>
          <a:prstGeom prst="straightConnector1">
            <a:avLst/>
          </a:prstGeom>
          <a:solidFill>
            <a:schemeClr val="accent1"/>
          </a:solidFill>
          <a:ln w="50800" cap="flat" cmpd="sng" algn="ctr">
            <a:solidFill>
              <a:srgbClr val="009900"/>
            </a:solidFill>
            <a:prstDash val="solid"/>
            <a:round/>
            <a:headEnd type="none" w="med" len="med"/>
            <a:tailEnd type="triangle" w="med" len="lg"/>
          </a:ln>
          <a:effectLst>
            <a:outerShdw blurRad="50800" dist="38100" dir="8100000" algn="tr" rotWithShape="0">
              <a:prstClr val="black">
                <a:alpha val="40000"/>
              </a:prstClr>
            </a:outerShdw>
          </a:effectLst>
        </p:spPr>
      </p:cxnSp>
      <p:cxnSp>
        <p:nvCxnSpPr>
          <p:cNvPr id="6" name="Straight Arrow Connector 5"/>
          <p:cNvCxnSpPr/>
          <p:nvPr/>
        </p:nvCxnSpPr>
        <p:spPr bwMode="auto">
          <a:xfrm rot="16200000" flipV="1">
            <a:off x="1855358" y="5205846"/>
            <a:ext cx="1480125" cy="161633"/>
          </a:xfrm>
          <a:prstGeom prst="straightConnector1">
            <a:avLst/>
          </a:prstGeom>
          <a:solidFill>
            <a:schemeClr val="accent1"/>
          </a:solidFill>
          <a:ln w="101600" cap="flat" cmpd="sng" algn="ctr">
            <a:solidFill>
              <a:srgbClr val="009900"/>
            </a:solidFill>
            <a:prstDash val="solid"/>
            <a:round/>
            <a:headEnd type="none" w="med" len="med"/>
            <a:tailEnd type="triangle" w="med" len="lg"/>
          </a:ln>
          <a:effectLst>
            <a:outerShdw blurRad="50800" dist="38100" dir="8100000" algn="tr" rotWithShape="0">
              <a:prstClr val="black">
                <a:alpha val="40000"/>
              </a:prstClr>
            </a:outerShdw>
          </a:effectLst>
        </p:spPr>
      </p:cxnSp>
      <p:cxnSp>
        <p:nvCxnSpPr>
          <p:cNvPr id="7" name="Straight Arrow Connector 6"/>
          <p:cNvCxnSpPr/>
          <p:nvPr/>
        </p:nvCxnSpPr>
        <p:spPr bwMode="auto">
          <a:xfrm rot="5400000" flipH="1" flipV="1">
            <a:off x="2282827" y="3444875"/>
            <a:ext cx="412750" cy="127001"/>
          </a:xfrm>
          <a:prstGeom prst="straightConnector1">
            <a:avLst/>
          </a:prstGeom>
          <a:solidFill>
            <a:schemeClr val="accent1"/>
          </a:solidFill>
          <a:ln w="50800" cap="flat" cmpd="sng" algn="ctr">
            <a:solidFill>
              <a:srgbClr val="009900"/>
            </a:solidFill>
            <a:prstDash val="solid"/>
            <a:round/>
            <a:headEnd type="none" w="med" len="med"/>
            <a:tailEnd type="triangle" w="med" len="lg"/>
          </a:ln>
          <a:effectLst>
            <a:outerShdw blurRad="50800" dist="38100" dir="8100000" algn="tr" rotWithShape="0">
              <a:prstClr val="black">
                <a:alpha val="40000"/>
              </a:prstClr>
            </a:outerShdw>
          </a:effectLst>
        </p:spPr>
      </p:cxnSp>
      <p:cxnSp>
        <p:nvCxnSpPr>
          <p:cNvPr id="8" name="Straight Arrow Connector 7"/>
          <p:cNvCxnSpPr/>
          <p:nvPr/>
        </p:nvCxnSpPr>
        <p:spPr bwMode="auto">
          <a:xfrm rot="5400000" flipH="1" flipV="1">
            <a:off x="177799" y="1524001"/>
            <a:ext cx="1485900" cy="12698"/>
          </a:xfrm>
          <a:prstGeom prst="straightConnector1">
            <a:avLst/>
          </a:prstGeom>
          <a:solidFill>
            <a:schemeClr val="accent1"/>
          </a:solidFill>
          <a:ln w="50800" cap="flat" cmpd="sng" algn="ctr">
            <a:solidFill>
              <a:srgbClr val="009900"/>
            </a:solidFill>
            <a:prstDash val="solid"/>
            <a:round/>
            <a:headEnd type="none" w="med" len="med"/>
            <a:tailEnd type="triangle" w="med" len="lg"/>
          </a:ln>
          <a:effectLst>
            <a:outerShdw blurRad="50800" dist="38100" dir="8100000" algn="tr" rotWithShape="0">
              <a:prstClr val="black">
                <a:alpha val="40000"/>
              </a:prstClr>
            </a:outerShdw>
          </a:effectLst>
        </p:spPr>
      </p:cxnSp>
      <p:sp>
        <p:nvSpPr>
          <p:cNvPr id="14" name="TextBox 13"/>
          <p:cNvSpPr txBox="1"/>
          <p:nvPr/>
        </p:nvSpPr>
        <p:spPr>
          <a:xfrm rot="16200000">
            <a:off x="-635000" y="1320800"/>
            <a:ext cx="2349500" cy="461665"/>
          </a:xfrm>
          <a:prstGeom prst="rect">
            <a:avLst/>
          </a:prstGeom>
          <a:noFill/>
        </p:spPr>
        <p:txBody>
          <a:bodyPr wrap="square" rtlCol="0">
            <a:spAutoFit/>
          </a:bodyPr>
          <a:lstStyle/>
          <a:p>
            <a:r>
              <a:rPr lang="en-US" sz="2400" dirty="0" smtClean="0">
                <a:solidFill>
                  <a:srgbClr val="00B050"/>
                </a:solidFill>
                <a:effectLst>
                  <a:outerShdw blurRad="38100" dist="38100" dir="2700000" algn="tl">
                    <a:srgbClr val="000000">
                      <a:alpha val="43137"/>
                    </a:srgbClr>
                  </a:outerShdw>
                </a:effectLst>
              </a:rPr>
              <a:t>initial inflation</a:t>
            </a:r>
          </a:p>
        </p:txBody>
      </p:sp>
      <p:sp>
        <p:nvSpPr>
          <p:cNvPr id="15" name="TextBox 14"/>
          <p:cNvSpPr txBox="1"/>
          <p:nvPr/>
        </p:nvSpPr>
        <p:spPr>
          <a:xfrm>
            <a:off x="5613400" y="673100"/>
            <a:ext cx="3073400" cy="830997"/>
          </a:xfrm>
          <a:prstGeom prst="rect">
            <a:avLst/>
          </a:prstGeom>
          <a:noFill/>
        </p:spPr>
        <p:txBody>
          <a:bodyPr wrap="square" rtlCol="0">
            <a:spAutoFit/>
          </a:bodyPr>
          <a:lstStyle/>
          <a:p>
            <a:pPr algn="ctr"/>
            <a:r>
              <a:rPr lang="en-US" sz="2400" dirty="0" smtClean="0">
                <a:solidFill>
                  <a:srgbClr val="00B050"/>
                </a:solidFill>
                <a:effectLst>
                  <a:outerShdw blurRad="38100" dist="38100" dir="2700000" algn="tl">
                    <a:srgbClr val="000000">
                      <a:alpha val="43137"/>
                    </a:srgbClr>
                  </a:outerShdw>
                </a:effectLst>
              </a:rPr>
              <a:t>Tilt meter record at Kilauea Caldera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2194" name="Picture 2" descr="Kilauea caldera, Hawai`i"/>
          <p:cNvPicPr>
            <a:picLocks noChangeAspect="1" noChangeArrowheads="1"/>
          </p:cNvPicPr>
          <p:nvPr/>
        </p:nvPicPr>
        <p:blipFill>
          <a:blip r:embed="rId3"/>
          <a:srcRect/>
          <a:stretch>
            <a:fillRect/>
          </a:stretch>
        </p:blipFill>
        <p:spPr bwMode="auto">
          <a:xfrm>
            <a:off x="971550" y="0"/>
            <a:ext cx="4152900" cy="2508544"/>
          </a:xfrm>
          <a:prstGeom prst="rect">
            <a:avLst/>
          </a:prstGeom>
          <a:noFill/>
        </p:spPr>
      </p:pic>
      <p:pic>
        <p:nvPicPr>
          <p:cNvPr id="392196" name="Picture 4" descr="Sketch showing magma pathways beneath volcano"/>
          <p:cNvPicPr>
            <a:picLocks noChangeAspect="1" noChangeArrowheads="1"/>
          </p:cNvPicPr>
          <p:nvPr/>
        </p:nvPicPr>
        <p:blipFill>
          <a:blip r:embed="rId4"/>
          <a:srcRect/>
          <a:stretch>
            <a:fillRect/>
          </a:stretch>
        </p:blipFill>
        <p:spPr bwMode="auto">
          <a:xfrm>
            <a:off x="425257" y="2530475"/>
            <a:ext cx="5245485" cy="4327525"/>
          </a:xfrm>
          <a:prstGeom prst="rect">
            <a:avLst/>
          </a:prstGeom>
          <a:noFill/>
        </p:spPr>
      </p:pic>
      <p:cxnSp>
        <p:nvCxnSpPr>
          <p:cNvPr id="6" name="Straight Arrow Connector 5"/>
          <p:cNvCxnSpPr/>
          <p:nvPr/>
        </p:nvCxnSpPr>
        <p:spPr bwMode="auto">
          <a:xfrm rot="5400000">
            <a:off x="3594100" y="1257300"/>
            <a:ext cx="584200" cy="1588"/>
          </a:xfrm>
          <a:prstGeom prst="straightConnector1">
            <a:avLst/>
          </a:prstGeom>
          <a:solidFill>
            <a:schemeClr val="accent1"/>
          </a:solidFill>
          <a:ln w="50800" cap="flat" cmpd="sng" algn="ctr">
            <a:solidFill>
              <a:srgbClr val="009900"/>
            </a:solidFill>
            <a:prstDash val="solid"/>
            <a:round/>
            <a:headEnd type="none" w="med" len="med"/>
            <a:tailEnd type="triangle" w="med" len="lg"/>
          </a:ln>
          <a:effectLst>
            <a:outerShdw blurRad="50800" dist="38100" dir="8100000" algn="tr" rotWithShape="0">
              <a:prstClr val="black">
                <a:alpha val="40000"/>
              </a:prstClr>
            </a:outerShdw>
          </a:effectLst>
        </p:spPr>
      </p:cxnSp>
      <p:cxnSp>
        <p:nvCxnSpPr>
          <p:cNvPr id="8" name="Straight Arrow Connector 7"/>
          <p:cNvCxnSpPr/>
          <p:nvPr/>
        </p:nvCxnSpPr>
        <p:spPr bwMode="auto">
          <a:xfrm rot="5400000">
            <a:off x="2044700" y="3529806"/>
            <a:ext cx="584200" cy="1588"/>
          </a:xfrm>
          <a:prstGeom prst="straightConnector1">
            <a:avLst/>
          </a:prstGeom>
          <a:solidFill>
            <a:schemeClr val="accent1"/>
          </a:solidFill>
          <a:ln w="50800" cap="flat" cmpd="sng" algn="ctr">
            <a:solidFill>
              <a:srgbClr val="009900"/>
            </a:solidFill>
            <a:prstDash val="solid"/>
            <a:round/>
            <a:headEnd type="none" w="med" len="med"/>
            <a:tailEnd type="triangle" w="med" len="lg"/>
          </a:ln>
          <a:effectLst>
            <a:outerShdw blurRad="50800" dist="38100" dir="8100000" algn="tr" rotWithShape="0">
              <a:prstClr val="black">
                <a:alpha val="40000"/>
              </a:prstClr>
            </a:outerShdw>
          </a:effectLst>
        </p:spPr>
      </p:cxnSp>
      <p:cxnSp>
        <p:nvCxnSpPr>
          <p:cNvPr id="9" name="Straight Arrow Connector 8"/>
          <p:cNvCxnSpPr/>
          <p:nvPr/>
        </p:nvCxnSpPr>
        <p:spPr bwMode="auto">
          <a:xfrm>
            <a:off x="2463800" y="3873500"/>
            <a:ext cx="762000" cy="114300"/>
          </a:xfrm>
          <a:prstGeom prst="straightConnector1">
            <a:avLst/>
          </a:prstGeom>
          <a:solidFill>
            <a:schemeClr val="accent1"/>
          </a:solidFill>
          <a:ln w="50800" cap="flat" cmpd="sng" algn="ctr">
            <a:solidFill>
              <a:srgbClr val="009900"/>
            </a:solidFill>
            <a:prstDash val="solid"/>
            <a:round/>
            <a:headEnd type="none" w="med" len="med"/>
            <a:tailEnd type="triangle" w="med" len="lg"/>
          </a:ln>
          <a:effectLst>
            <a:outerShdw blurRad="50800" dist="38100" dir="8100000" algn="tr" rotWithShape="0">
              <a:prstClr val="black">
                <a:alpha val="40000"/>
              </a:prstClr>
            </a:outerShdw>
          </a:effectLst>
        </p:spPr>
      </p:cxnSp>
      <p:cxnSp>
        <p:nvCxnSpPr>
          <p:cNvPr id="12" name="Straight Arrow Connector 11"/>
          <p:cNvCxnSpPr/>
          <p:nvPr/>
        </p:nvCxnSpPr>
        <p:spPr bwMode="auto">
          <a:xfrm rot="5400000" flipH="1" flipV="1">
            <a:off x="3282950" y="3549650"/>
            <a:ext cx="469900" cy="228600"/>
          </a:xfrm>
          <a:prstGeom prst="straightConnector1">
            <a:avLst/>
          </a:prstGeom>
          <a:solidFill>
            <a:schemeClr val="accent1"/>
          </a:solidFill>
          <a:ln w="50800" cap="flat" cmpd="sng" algn="ctr">
            <a:solidFill>
              <a:srgbClr val="009900"/>
            </a:solidFill>
            <a:prstDash val="solid"/>
            <a:round/>
            <a:headEnd type="none" w="med" len="med"/>
            <a:tailEnd type="triangle" w="med" len="lg"/>
          </a:ln>
          <a:effectLst>
            <a:outerShdw blurRad="50800" dist="38100" dir="8100000" algn="tr" rotWithShape="0">
              <a:prstClr val="black">
                <a:alpha val="40000"/>
              </a:prstClr>
            </a:outerShdw>
          </a:effectLst>
        </p:spPr>
      </p:cxnSp>
      <p:cxnSp>
        <p:nvCxnSpPr>
          <p:cNvPr id="18" name="Straight Arrow Connector 17"/>
          <p:cNvCxnSpPr/>
          <p:nvPr/>
        </p:nvCxnSpPr>
        <p:spPr bwMode="auto">
          <a:xfrm rot="16200000" flipV="1">
            <a:off x="1855358" y="5205846"/>
            <a:ext cx="1480125" cy="161633"/>
          </a:xfrm>
          <a:prstGeom prst="straightConnector1">
            <a:avLst/>
          </a:prstGeom>
          <a:solidFill>
            <a:schemeClr val="accent1"/>
          </a:solidFill>
          <a:ln w="101600" cap="flat" cmpd="sng" algn="ctr">
            <a:solidFill>
              <a:srgbClr val="009900"/>
            </a:solidFill>
            <a:prstDash val="solid"/>
            <a:round/>
            <a:headEnd type="none" w="med" len="med"/>
            <a:tailEnd type="triangle" w="med" len="lg"/>
          </a:ln>
          <a:effectLst>
            <a:outerShdw blurRad="50800" dist="38100" dir="8100000" algn="tr" rotWithShape="0">
              <a:prstClr val="black">
                <a:alpha val="40000"/>
              </a:prstClr>
            </a:outerShdw>
          </a:effectLst>
        </p:spPr>
      </p:cxnSp>
      <p:sp>
        <p:nvSpPr>
          <p:cNvPr id="19" name="TextBox 18"/>
          <p:cNvSpPr txBox="1"/>
          <p:nvPr/>
        </p:nvSpPr>
        <p:spPr>
          <a:xfrm>
            <a:off x="5524500" y="4082246"/>
            <a:ext cx="3619500" cy="1384995"/>
          </a:xfrm>
          <a:prstGeom prst="rect">
            <a:avLst/>
          </a:prstGeom>
          <a:noFill/>
        </p:spPr>
        <p:txBody>
          <a:bodyPr wrap="square" rtlCol="0">
            <a:spAutoFit/>
          </a:bodyPr>
          <a:lstStyle/>
          <a:p>
            <a:pPr algn="ctr"/>
            <a:r>
              <a:rPr lang="en-US" dirty="0" smtClean="0">
                <a:solidFill>
                  <a:schemeClr val="tx1"/>
                </a:solidFill>
                <a:effectLst>
                  <a:outerShdw blurRad="38100" dist="38100" dir="2700000" algn="tl">
                    <a:srgbClr val="000000">
                      <a:alpha val="43137"/>
                    </a:srgbClr>
                  </a:outerShdw>
                </a:effectLst>
              </a:rPr>
              <a:t>Stages 4 &amp; 5:</a:t>
            </a:r>
          </a:p>
          <a:p>
            <a:pPr algn="ctr"/>
            <a:r>
              <a:rPr lang="en-US" dirty="0" smtClean="0">
                <a:solidFill>
                  <a:schemeClr val="tx1"/>
                </a:solidFill>
                <a:effectLst>
                  <a:outerShdw blurRad="38100" dist="38100" dir="2700000" algn="tl">
                    <a:srgbClr val="000000">
                      <a:alpha val="43137"/>
                    </a:srgbClr>
                  </a:outerShdw>
                </a:effectLst>
              </a:rPr>
              <a:t>Vent localization &amp; vent shift</a:t>
            </a:r>
          </a:p>
        </p:txBody>
      </p:sp>
      <p:sp>
        <p:nvSpPr>
          <p:cNvPr id="20" name="TextBox 19"/>
          <p:cNvSpPr txBox="1"/>
          <p:nvPr/>
        </p:nvSpPr>
        <p:spPr>
          <a:xfrm>
            <a:off x="5613400" y="673100"/>
            <a:ext cx="3073400" cy="830997"/>
          </a:xfrm>
          <a:prstGeom prst="rect">
            <a:avLst/>
          </a:prstGeom>
          <a:noFill/>
        </p:spPr>
        <p:txBody>
          <a:bodyPr wrap="square" rtlCol="0">
            <a:spAutoFit/>
          </a:bodyPr>
          <a:lstStyle/>
          <a:p>
            <a:pPr algn="ctr"/>
            <a:r>
              <a:rPr lang="en-US" sz="2400" dirty="0" smtClean="0">
                <a:solidFill>
                  <a:srgbClr val="00B050"/>
                </a:solidFill>
                <a:effectLst>
                  <a:outerShdw blurRad="38100" dist="38100" dir="2700000" algn="tl">
                    <a:srgbClr val="000000">
                      <a:alpha val="43137"/>
                    </a:srgbClr>
                  </a:outerShdw>
                </a:effectLst>
              </a:rPr>
              <a:t>Temporary summit deflation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2194" name="Picture 2" descr="Kilauea caldera, Hawai`i"/>
          <p:cNvPicPr>
            <a:picLocks noChangeAspect="1" noChangeArrowheads="1"/>
          </p:cNvPicPr>
          <p:nvPr/>
        </p:nvPicPr>
        <p:blipFill>
          <a:blip r:embed="rId3"/>
          <a:srcRect/>
          <a:stretch>
            <a:fillRect/>
          </a:stretch>
        </p:blipFill>
        <p:spPr bwMode="auto">
          <a:xfrm>
            <a:off x="971550" y="0"/>
            <a:ext cx="4152900" cy="2508544"/>
          </a:xfrm>
          <a:prstGeom prst="rect">
            <a:avLst/>
          </a:prstGeom>
          <a:noFill/>
        </p:spPr>
      </p:pic>
      <p:pic>
        <p:nvPicPr>
          <p:cNvPr id="392196" name="Picture 4" descr="Sketch showing magma pathways beneath volcano"/>
          <p:cNvPicPr>
            <a:picLocks noChangeAspect="1" noChangeArrowheads="1"/>
          </p:cNvPicPr>
          <p:nvPr/>
        </p:nvPicPr>
        <p:blipFill>
          <a:blip r:embed="rId4"/>
          <a:srcRect/>
          <a:stretch>
            <a:fillRect/>
          </a:stretch>
        </p:blipFill>
        <p:spPr bwMode="auto">
          <a:xfrm>
            <a:off x="425257" y="2530475"/>
            <a:ext cx="5245485" cy="4327525"/>
          </a:xfrm>
          <a:prstGeom prst="rect">
            <a:avLst/>
          </a:prstGeom>
          <a:noFill/>
        </p:spPr>
      </p:pic>
      <p:cxnSp>
        <p:nvCxnSpPr>
          <p:cNvPr id="6" name="Straight Arrow Connector 5"/>
          <p:cNvCxnSpPr/>
          <p:nvPr/>
        </p:nvCxnSpPr>
        <p:spPr bwMode="auto">
          <a:xfrm rot="5400000" flipH="1" flipV="1">
            <a:off x="3994150" y="1149350"/>
            <a:ext cx="508000" cy="266700"/>
          </a:xfrm>
          <a:prstGeom prst="straightConnector1">
            <a:avLst/>
          </a:prstGeom>
          <a:solidFill>
            <a:schemeClr val="accent1"/>
          </a:solidFill>
          <a:ln w="50800" cap="flat" cmpd="sng" algn="ctr">
            <a:solidFill>
              <a:srgbClr val="009900"/>
            </a:solidFill>
            <a:prstDash val="solid"/>
            <a:round/>
            <a:headEnd type="none" w="med" len="med"/>
            <a:tailEnd type="triangle" w="med" len="lg"/>
          </a:ln>
          <a:effectLst>
            <a:outerShdw blurRad="50800" dist="38100" dir="8100000" algn="tr" rotWithShape="0">
              <a:prstClr val="black">
                <a:alpha val="40000"/>
              </a:prstClr>
            </a:outerShdw>
          </a:effectLst>
        </p:spPr>
      </p:cxnSp>
      <p:cxnSp>
        <p:nvCxnSpPr>
          <p:cNvPr id="8" name="Straight Arrow Connector 7"/>
          <p:cNvCxnSpPr/>
          <p:nvPr/>
        </p:nvCxnSpPr>
        <p:spPr bwMode="auto">
          <a:xfrm rot="16200000" flipV="1">
            <a:off x="2019303" y="3435351"/>
            <a:ext cx="393700" cy="114297"/>
          </a:xfrm>
          <a:prstGeom prst="straightConnector1">
            <a:avLst/>
          </a:prstGeom>
          <a:solidFill>
            <a:schemeClr val="accent1"/>
          </a:solidFill>
          <a:ln w="50800" cap="flat" cmpd="sng" algn="ctr">
            <a:solidFill>
              <a:srgbClr val="009900"/>
            </a:solidFill>
            <a:prstDash val="solid"/>
            <a:round/>
            <a:headEnd type="none" w="med" len="med"/>
            <a:tailEnd type="triangle" w="med" len="lg"/>
          </a:ln>
          <a:effectLst>
            <a:outerShdw blurRad="50800" dist="38100" dir="8100000" algn="tr" rotWithShape="0">
              <a:prstClr val="black">
                <a:alpha val="40000"/>
              </a:prstClr>
            </a:outerShdw>
          </a:effectLst>
        </p:spPr>
      </p:cxnSp>
      <p:cxnSp>
        <p:nvCxnSpPr>
          <p:cNvPr id="21" name="Straight Arrow Connector 20"/>
          <p:cNvCxnSpPr/>
          <p:nvPr/>
        </p:nvCxnSpPr>
        <p:spPr bwMode="auto">
          <a:xfrm rot="16200000" flipV="1">
            <a:off x="1855358" y="5205846"/>
            <a:ext cx="1480125" cy="161633"/>
          </a:xfrm>
          <a:prstGeom prst="straightConnector1">
            <a:avLst/>
          </a:prstGeom>
          <a:solidFill>
            <a:schemeClr val="accent1"/>
          </a:solidFill>
          <a:ln w="101600" cap="flat" cmpd="sng" algn="ctr">
            <a:solidFill>
              <a:srgbClr val="009900"/>
            </a:solidFill>
            <a:prstDash val="solid"/>
            <a:round/>
            <a:headEnd type="none" w="med" len="med"/>
            <a:tailEnd type="triangle" w="med" len="lg"/>
          </a:ln>
          <a:effectLst>
            <a:outerShdw blurRad="50800" dist="38100" dir="8100000" algn="tr" rotWithShape="0">
              <a:prstClr val="black">
                <a:alpha val="40000"/>
              </a:prstClr>
            </a:outerShdw>
          </a:effectLst>
        </p:spPr>
      </p:cxnSp>
      <p:cxnSp>
        <p:nvCxnSpPr>
          <p:cNvPr id="25" name="Straight Arrow Connector 24"/>
          <p:cNvCxnSpPr/>
          <p:nvPr/>
        </p:nvCxnSpPr>
        <p:spPr bwMode="auto">
          <a:xfrm rot="5400000" flipH="1" flipV="1">
            <a:off x="2282827" y="3444875"/>
            <a:ext cx="412750" cy="127001"/>
          </a:xfrm>
          <a:prstGeom prst="straightConnector1">
            <a:avLst/>
          </a:prstGeom>
          <a:solidFill>
            <a:schemeClr val="accent1"/>
          </a:solidFill>
          <a:ln w="50800" cap="flat" cmpd="sng" algn="ctr">
            <a:solidFill>
              <a:srgbClr val="009900"/>
            </a:solidFill>
            <a:prstDash val="solid"/>
            <a:round/>
            <a:headEnd type="none" w="med" len="med"/>
            <a:tailEnd type="triangle" w="med" len="lg"/>
          </a:ln>
          <a:effectLst>
            <a:outerShdw blurRad="50800" dist="38100" dir="8100000" algn="tr" rotWithShape="0">
              <a:prstClr val="black">
                <a:alpha val="40000"/>
              </a:prstClr>
            </a:outerShdw>
          </a:effectLst>
        </p:spPr>
      </p:cxnSp>
      <p:sp>
        <p:nvSpPr>
          <p:cNvPr id="27" name="TextBox 26"/>
          <p:cNvSpPr txBox="1"/>
          <p:nvPr/>
        </p:nvSpPr>
        <p:spPr>
          <a:xfrm>
            <a:off x="5524500" y="4082246"/>
            <a:ext cx="3619500" cy="1384995"/>
          </a:xfrm>
          <a:prstGeom prst="rect">
            <a:avLst/>
          </a:prstGeom>
          <a:noFill/>
        </p:spPr>
        <p:txBody>
          <a:bodyPr wrap="square" rtlCol="0">
            <a:spAutoFit/>
          </a:bodyPr>
          <a:lstStyle/>
          <a:p>
            <a:pPr algn="ctr"/>
            <a:r>
              <a:rPr lang="en-US" dirty="0" smtClean="0">
                <a:solidFill>
                  <a:schemeClr val="tx1"/>
                </a:solidFill>
                <a:effectLst>
                  <a:outerShdw blurRad="38100" dist="38100" dir="2700000" algn="tl">
                    <a:srgbClr val="000000">
                      <a:alpha val="43137"/>
                    </a:srgbClr>
                  </a:outerShdw>
                </a:effectLst>
              </a:rPr>
              <a:t>Stages 4 &amp; 5:</a:t>
            </a:r>
          </a:p>
          <a:p>
            <a:pPr algn="ctr"/>
            <a:r>
              <a:rPr lang="en-US" dirty="0" smtClean="0">
                <a:solidFill>
                  <a:schemeClr val="tx1"/>
                </a:solidFill>
                <a:effectLst>
                  <a:outerShdw blurRad="38100" dist="38100" dir="2700000" algn="tl">
                    <a:srgbClr val="000000">
                      <a:alpha val="43137"/>
                    </a:srgbClr>
                  </a:outerShdw>
                </a:effectLst>
              </a:rPr>
              <a:t>Vent localization &amp; vent shift</a:t>
            </a:r>
          </a:p>
        </p:txBody>
      </p:sp>
      <p:sp>
        <p:nvSpPr>
          <p:cNvPr id="28" name="TextBox 27"/>
          <p:cNvSpPr txBox="1"/>
          <p:nvPr/>
        </p:nvSpPr>
        <p:spPr>
          <a:xfrm>
            <a:off x="5613400" y="673100"/>
            <a:ext cx="3073400" cy="830997"/>
          </a:xfrm>
          <a:prstGeom prst="rect">
            <a:avLst/>
          </a:prstGeom>
          <a:noFill/>
        </p:spPr>
        <p:txBody>
          <a:bodyPr wrap="square" rtlCol="0">
            <a:spAutoFit/>
          </a:bodyPr>
          <a:lstStyle/>
          <a:p>
            <a:pPr algn="ctr"/>
            <a:r>
              <a:rPr lang="en-US" sz="2400" dirty="0" smtClean="0">
                <a:solidFill>
                  <a:srgbClr val="00B050"/>
                </a:solidFill>
                <a:effectLst>
                  <a:outerShdw blurRad="38100" dist="38100" dir="2700000" algn="tl">
                    <a:srgbClr val="000000">
                      <a:alpha val="43137"/>
                    </a:srgbClr>
                  </a:outerShdw>
                </a:effectLst>
              </a:rPr>
              <a:t>Temporary summit inflation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2194" name="Picture 2" descr="Kilauea caldera, Hawai`i"/>
          <p:cNvPicPr>
            <a:picLocks noChangeAspect="1" noChangeArrowheads="1"/>
          </p:cNvPicPr>
          <p:nvPr/>
        </p:nvPicPr>
        <p:blipFill>
          <a:blip r:embed="rId3"/>
          <a:srcRect/>
          <a:stretch>
            <a:fillRect/>
          </a:stretch>
        </p:blipFill>
        <p:spPr bwMode="auto">
          <a:xfrm>
            <a:off x="971550" y="0"/>
            <a:ext cx="4152900" cy="2508544"/>
          </a:xfrm>
          <a:prstGeom prst="rect">
            <a:avLst/>
          </a:prstGeom>
          <a:noFill/>
        </p:spPr>
      </p:pic>
      <p:pic>
        <p:nvPicPr>
          <p:cNvPr id="392196" name="Picture 4" descr="Sketch showing magma pathways beneath volcano"/>
          <p:cNvPicPr>
            <a:picLocks noChangeAspect="1" noChangeArrowheads="1"/>
          </p:cNvPicPr>
          <p:nvPr/>
        </p:nvPicPr>
        <p:blipFill>
          <a:blip r:embed="rId4"/>
          <a:srcRect/>
          <a:stretch>
            <a:fillRect/>
          </a:stretch>
        </p:blipFill>
        <p:spPr bwMode="auto">
          <a:xfrm>
            <a:off x="425257" y="2530475"/>
            <a:ext cx="5245485" cy="4327525"/>
          </a:xfrm>
          <a:prstGeom prst="rect">
            <a:avLst/>
          </a:prstGeom>
          <a:noFill/>
        </p:spPr>
      </p:pic>
      <p:cxnSp>
        <p:nvCxnSpPr>
          <p:cNvPr id="6" name="Straight Arrow Connector 5"/>
          <p:cNvCxnSpPr/>
          <p:nvPr/>
        </p:nvCxnSpPr>
        <p:spPr bwMode="auto">
          <a:xfrm rot="5400000">
            <a:off x="4889500" y="1828800"/>
            <a:ext cx="939800" cy="1588"/>
          </a:xfrm>
          <a:prstGeom prst="straightConnector1">
            <a:avLst/>
          </a:prstGeom>
          <a:solidFill>
            <a:schemeClr val="accent1"/>
          </a:solidFill>
          <a:ln w="50800" cap="flat" cmpd="sng" algn="ctr">
            <a:solidFill>
              <a:srgbClr val="009900"/>
            </a:solidFill>
            <a:prstDash val="solid"/>
            <a:round/>
            <a:headEnd type="none" w="med" len="med"/>
            <a:tailEnd type="triangle" w="med" len="lg"/>
          </a:ln>
          <a:effectLst>
            <a:outerShdw blurRad="50800" dist="38100" dir="8100000" algn="tr" rotWithShape="0">
              <a:prstClr val="black">
                <a:alpha val="40000"/>
              </a:prstClr>
            </a:outerShdw>
          </a:effectLst>
        </p:spPr>
      </p:cxnSp>
      <p:cxnSp>
        <p:nvCxnSpPr>
          <p:cNvPr id="8" name="Straight Arrow Connector 7"/>
          <p:cNvCxnSpPr/>
          <p:nvPr/>
        </p:nvCxnSpPr>
        <p:spPr bwMode="auto">
          <a:xfrm rot="16200000" flipH="1">
            <a:off x="1955800" y="3556000"/>
            <a:ext cx="393700" cy="139700"/>
          </a:xfrm>
          <a:prstGeom prst="straightConnector1">
            <a:avLst/>
          </a:prstGeom>
          <a:solidFill>
            <a:schemeClr val="accent1"/>
          </a:solidFill>
          <a:ln w="50800" cap="flat" cmpd="sng" algn="ctr">
            <a:solidFill>
              <a:srgbClr val="009900"/>
            </a:solidFill>
            <a:prstDash val="solid"/>
            <a:round/>
            <a:headEnd type="none" w="med" len="med"/>
            <a:tailEnd type="triangle" w="med" len="lg"/>
          </a:ln>
          <a:effectLst>
            <a:outerShdw blurRad="50800" dist="38100" dir="8100000" algn="tr" rotWithShape="0">
              <a:prstClr val="black">
                <a:alpha val="40000"/>
              </a:prstClr>
            </a:outerShdw>
          </a:effectLst>
        </p:spPr>
      </p:cxnSp>
      <p:cxnSp>
        <p:nvCxnSpPr>
          <p:cNvPr id="25" name="Straight Arrow Connector 24"/>
          <p:cNvCxnSpPr/>
          <p:nvPr/>
        </p:nvCxnSpPr>
        <p:spPr bwMode="auto">
          <a:xfrm rot="5400000">
            <a:off x="2282829" y="3546477"/>
            <a:ext cx="425447" cy="114296"/>
          </a:xfrm>
          <a:prstGeom prst="straightConnector1">
            <a:avLst/>
          </a:prstGeom>
          <a:solidFill>
            <a:schemeClr val="accent1"/>
          </a:solidFill>
          <a:ln w="50800" cap="flat" cmpd="sng" algn="ctr">
            <a:solidFill>
              <a:srgbClr val="009900"/>
            </a:solidFill>
            <a:prstDash val="solid"/>
            <a:round/>
            <a:headEnd type="none" w="med" len="med"/>
            <a:tailEnd type="triangle" w="med" len="lg"/>
          </a:ln>
          <a:effectLst>
            <a:outerShdw blurRad="50800" dist="38100" dir="8100000" algn="tr" rotWithShape="0">
              <a:prstClr val="black">
                <a:alpha val="40000"/>
              </a:prstClr>
            </a:outerShdw>
          </a:effectLst>
        </p:spPr>
      </p:cxnSp>
      <p:sp>
        <p:nvSpPr>
          <p:cNvPr id="26" name="TextBox 25"/>
          <p:cNvSpPr txBox="1"/>
          <p:nvPr/>
        </p:nvSpPr>
        <p:spPr>
          <a:xfrm>
            <a:off x="5397500" y="1498600"/>
            <a:ext cx="2349500" cy="461665"/>
          </a:xfrm>
          <a:prstGeom prst="rect">
            <a:avLst/>
          </a:prstGeom>
          <a:noFill/>
        </p:spPr>
        <p:txBody>
          <a:bodyPr wrap="square" rtlCol="0">
            <a:spAutoFit/>
          </a:bodyPr>
          <a:lstStyle/>
          <a:p>
            <a:r>
              <a:rPr lang="en-US" sz="2400" dirty="0" smtClean="0">
                <a:solidFill>
                  <a:srgbClr val="00B050"/>
                </a:solidFill>
                <a:effectLst>
                  <a:outerShdw blurRad="38100" dist="38100" dir="2700000" algn="tl">
                    <a:srgbClr val="000000">
                      <a:alpha val="43137"/>
                    </a:srgbClr>
                  </a:outerShdw>
                </a:effectLst>
              </a:rPr>
              <a:t>Final deflation</a:t>
            </a:r>
          </a:p>
        </p:txBody>
      </p:sp>
      <p:sp>
        <p:nvSpPr>
          <p:cNvPr id="27" name="TextBox 26"/>
          <p:cNvSpPr txBox="1"/>
          <p:nvPr/>
        </p:nvSpPr>
        <p:spPr>
          <a:xfrm>
            <a:off x="1587500" y="4826000"/>
            <a:ext cx="2349500" cy="830997"/>
          </a:xfrm>
          <a:prstGeom prst="rect">
            <a:avLst/>
          </a:prstGeom>
          <a:noFill/>
        </p:spPr>
        <p:txBody>
          <a:bodyPr wrap="square" rtlCol="0">
            <a:spAutoFit/>
          </a:bodyPr>
          <a:lstStyle/>
          <a:p>
            <a:pPr algn="ctr"/>
            <a:r>
              <a:rPr lang="en-US" sz="2400" dirty="0" smtClean="0">
                <a:solidFill>
                  <a:srgbClr val="00B050"/>
                </a:solidFill>
                <a:effectLst>
                  <a:outerShdw blurRad="38100" dist="38100" dir="2700000" algn="tl">
                    <a:srgbClr val="000000">
                      <a:alpha val="43137"/>
                    </a:srgbClr>
                  </a:outerShdw>
                </a:effectLst>
              </a:rPr>
              <a:t>Supply of new magma ends</a:t>
            </a:r>
          </a:p>
        </p:txBody>
      </p:sp>
      <p:sp>
        <p:nvSpPr>
          <p:cNvPr id="28" name="TextBox 27"/>
          <p:cNvSpPr txBox="1"/>
          <p:nvPr/>
        </p:nvSpPr>
        <p:spPr>
          <a:xfrm>
            <a:off x="5524500" y="4082246"/>
            <a:ext cx="3619500" cy="954107"/>
          </a:xfrm>
          <a:prstGeom prst="rect">
            <a:avLst/>
          </a:prstGeom>
          <a:noFill/>
        </p:spPr>
        <p:txBody>
          <a:bodyPr wrap="square" rtlCol="0">
            <a:spAutoFit/>
          </a:bodyPr>
          <a:lstStyle/>
          <a:p>
            <a:pPr algn="ctr"/>
            <a:r>
              <a:rPr lang="en-US" dirty="0" smtClean="0">
                <a:solidFill>
                  <a:schemeClr val="tx1"/>
                </a:solidFill>
                <a:effectLst>
                  <a:outerShdw blurRad="38100" dist="38100" dir="2700000" algn="tl">
                    <a:srgbClr val="000000">
                      <a:alpha val="43137"/>
                    </a:srgbClr>
                  </a:outerShdw>
                </a:effectLst>
              </a:rPr>
              <a:t>Stage 6:</a:t>
            </a:r>
          </a:p>
          <a:p>
            <a:pPr algn="ctr"/>
            <a:r>
              <a:rPr lang="en-US" dirty="0" smtClean="0">
                <a:solidFill>
                  <a:schemeClr val="tx1"/>
                </a:solidFill>
                <a:effectLst>
                  <a:outerShdw blurRad="38100" dist="38100" dir="2700000" algn="tl">
                    <a:srgbClr val="000000">
                      <a:alpha val="43137"/>
                    </a:srgbClr>
                  </a:outerShdw>
                </a:effectLst>
              </a:rPr>
              <a:t>Final Deflation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70927110_L"/>
          <p:cNvPicPr>
            <a:picLocks noChangeAspect="1" noChangeArrowheads="1"/>
          </p:cNvPicPr>
          <p:nvPr/>
        </p:nvPicPr>
        <p:blipFill>
          <a:blip r:embed="rId3">
            <a:lum bright="30000" contrast="-30000"/>
          </a:blip>
          <a:srcRect/>
          <a:stretch>
            <a:fillRect/>
          </a:stretch>
        </p:blipFill>
        <p:spPr bwMode="auto">
          <a:xfrm>
            <a:off x="0" y="609600"/>
            <a:ext cx="9144000" cy="5715000"/>
          </a:xfrm>
          <a:prstGeom prst="rect">
            <a:avLst/>
          </a:prstGeom>
          <a:noFill/>
          <a:ln w="9525">
            <a:noFill/>
            <a:miter lim="800000"/>
            <a:headEnd/>
            <a:tailEnd/>
          </a:ln>
        </p:spPr>
      </p:pic>
      <p:sp>
        <p:nvSpPr>
          <p:cNvPr id="53250" name="Text Box 2"/>
          <p:cNvSpPr txBox="1">
            <a:spLocks noChangeArrowheads="1"/>
          </p:cNvSpPr>
          <p:nvPr/>
        </p:nvSpPr>
        <p:spPr bwMode="auto">
          <a:xfrm>
            <a:off x="457200" y="1659285"/>
            <a:ext cx="8229600" cy="3539430"/>
          </a:xfrm>
          <a:prstGeom prst="rect">
            <a:avLst/>
          </a:prstGeom>
          <a:noFill/>
          <a:ln w="38100">
            <a:noFill/>
            <a:miter lim="800000"/>
            <a:headEnd/>
            <a:tailEnd/>
          </a:ln>
        </p:spPr>
        <p:txBody>
          <a:bodyPr>
            <a:spAutoFit/>
          </a:bodyPr>
          <a:lstStyle/>
          <a:p>
            <a:pPr algn="ctr">
              <a:spcBef>
                <a:spcPct val="50000"/>
              </a:spcBef>
            </a:pPr>
            <a:r>
              <a:rPr lang="en-US" sz="3200" u="sng" dirty="0" smtClean="0">
                <a:solidFill>
                  <a:schemeClr val="tx1"/>
                </a:solidFill>
              </a:rPr>
              <a:t>Volcanic Features</a:t>
            </a:r>
          </a:p>
          <a:p>
            <a:pPr marL="514350" indent="-514350" algn="ctr">
              <a:spcBef>
                <a:spcPct val="50000"/>
              </a:spcBef>
              <a:buFont typeface="+mj-lt"/>
              <a:buAutoNum type="arabicPeriod"/>
            </a:pPr>
            <a:r>
              <a:rPr lang="en-US" sz="3200" dirty="0" smtClean="0">
                <a:solidFill>
                  <a:schemeClr val="tx1"/>
                </a:solidFill>
              </a:rPr>
              <a:t>Vent collapse and/or erosion</a:t>
            </a:r>
          </a:p>
          <a:p>
            <a:pPr marL="514350" indent="-514350" algn="ctr">
              <a:spcBef>
                <a:spcPct val="50000"/>
              </a:spcBef>
              <a:buFont typeface="+mj-lt"/>
              <a:buAutoNum type="arabicPeriod"/>
            </a:pPr>
            <a:r>
              <a:rPr lang="en-US" sz="3200" dirty="0" smtClean="0">
                <a:solidFill>
                  <a:schemeClr val="tx1"/>
                </a:solidFill>
              </a:rPr>
              <a:t>Pyroclastic eruptions</a:t>
            </a:r>
          </a:p>
          <a:p>
            <a:pPr marL="514350" indent="-514350" algn="ctr">
              <a:spcBef>
                <a:spcPct val="50000"/>
              </a:spcBef>
              <a:buFont typeface="+mj-lt"/>
              <a:buAutoNum type="arabicPeriod"/>
            </a:pPr>
            <a:r>
              <a:rPr lang="en-US" sz="3200" dirty="0" smtClean="0">
                <a:solidFill>
                  <a:schemeClr val="tx1"/>
                </a:solidFill>
              </a:rPr>
              <a:t>Lava flows and related features</a:t>
            </a:r>
          </a:p>
          <a:p>
            <a:pPr marL="514350" indent="-514350" algn="ctr">
              <a:spcBef>
                <a:spcPct val="50000"/>
              </a:spcBef>
              <a:buFont typeface="+mj-lt"/>
              <a:buAutoNum type="arabicPeriod"/>
            </a:pP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970927110_L"/>
          <p:cNvPicPr>
            <a:picLocks noChangeAspect="1" noChangeArrowheads="1"/>
          </p:cNvPicPr>
          <p:nvPr/>
        </p:nvPicPr>
        <p:blipFill>
          <a:blip r:embed="rId3"/>
          <a:srcRect/>
          <a:stretch>
            <a:fillRect/>
          </a:stretch>
        </p:blipFill>
        <p:spPr bwMode="auto">
          <a:xfrm>
            <a:off x="0" y="609600"/>
            <a:ext cx="9144000" cy="5715000"/>
          </a:xfrm>
          <a:prstGeom prst="rect">
            <a:avLst/>
          </a:prstGeom>
          <a:noFill/>
          <a:ln w="9525">
            <a:noFill/>
            <a:miter lim="800000"/>
            <a:headEnd/>
            <a:tailEnd/>
          </a:ln>
        </p:spPr>
      </p:pic>
      <p:sp>
        <p:nvSpPr>
          <p:cNvPr id="45059" name="Text Box 5"/>
          <p:cNvSpPr txBox="1">
            <a:spLocks noChangeArrowheads="1"/>
          </p:cNvSpPr>
          <p:nvPr/>
        </p:nvSpPr>
        <p:spPr bwMode="auto">
          <a:xfrm rot="-230321">
            <a:off x="3657600" y="914400"/>
            <a:ext cx="2895600" cy="519113"/>
          </a:xfrm>
          <a:prstGeom prst="rect">
            <a:avLst/>
          </a:prstGeom>
          <a:noFill/>
          <a:ln w="9525">
            <a:noFill/>
            <a:miter lim="800000"/>
            <a:headEnd/>
            <a:tailEnd/>
          </a:ln>
        </p:spPr>
        <p:txBody>
          <a:bodyPr>
            <a:spAutoFit/>
          </a:bodyPr>
          <a:lstStyle/>
          <a:p>
            <a:pPr algn="ctr">
              <a:spcBef>
                <a:spcPct val="50000"/>
              </a:spcBef>
            </a:pPr>
            <a:r>
              <a:rPr lang="en-US">
                <a:solidFill>
                  <a:schemeClr val="bg1"/>
                </a:solidFill>
              </a:rPr>
              <a:t>caldera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8" name="Picture 2"/>
          <p:cNvPicPr>
            <a:picLocks noChangeAspect="1" noChangeArrowheads="1"/>
          </p:cNvPicPr>
          <p:nvPr/>
        </p:nvPicPr>
        <p:blipFill>
          <a:blip r:embed="rId3"/>
          <a:srcRect t="8984"/>
          <a:stretch>
            <a:fillRect/>
          </a:stretch>
        </p:blipFill>
        <p:spPr bwMode="auto">
          <a:xfrm>
            <a:off x="-279400" y="-3413"/>
            <a:ext cx="9423400" cy="6861413"/>
          </a:xfrm>
          <a:prstGeom prst="rect">
            <a:avLst/>
          </a:prstGeom>
          <a:noFill/>
          <a:ln w="9525">
            <a:noFill/>
            <a:miter lim="800000"/>
            <a:headEnd/>
            <a:tailEnd/>
          </a:ln>
          <a:effectLst/>
        </p:spPr>
      </p:pic>
      <p:sp>
        <p:nvSpPr>
          <p:cNvPr id="3" name="Freeform 2"/>
          <p:cNvSpPr/>
          <p:nvPr/>
        </p:nvSpPr>
        <p:spPr bwMode="auto">
          <a:xfrm>
            <a:off x="1384300" y="1562100"/>
            <a:ext cx="7823200" cy="3530600"/>
          </a:xfrm>
          <a:custGeom>
            <a:avLst/>
            <a:gdLst>
              <a:gd name="connsiteX0" fmla="*/ 0 w 7823200"/>
              <a:gd name="connsiteY0" fmla="*/ 3530600 h 3530600"/>
              <a:gd name="connsiteX1" fmla="*/ 495300 w 7823200"/>
              <a:gd name="connsiteY1" fmla="*/ 2933700 h 3530600"/>
              <a:gd name="connsiteX2" fmla="*/ 1193800 w 7823200"/>
              <a:gd name="connsiteY2" fmla="*/ 2260600 h 3530600"/>
              <a:gd name="connsiteX3" fmla="*/ 2032000 w 7823200"/>
              <a:gd name="connsiteY3" fmla="*/ 1727200 h 3530600"/>
              <a:gd name="connsiteX4" fmla="*/ 2781300 w 7823200"/>
              <a:gd name="connsiteY4" fmla="*/ 1384300 h 3530600"/>
              <a:gd name="connsiteX5" fmla="*/ 3708400 w 7823200"/>
              <a:gd name="connsiteY5" fmla="*/ 762000 h 3530600"/>
              <a:gd name="connsiteX6" fmla="*/ 4394200 w 7823200"/>
              <a:gd name="connsiteY6" fmla="*/ 381000 h 3530600"/>
              <a:gd name="connsiteX7" fmla="*/ 4724400 w 7823200"/>
              <a:gd name="connsiteY7" fmla="*/ 203200 h 3530600"/>
              <a:gd name="connsiteX8" fmla="*/ 5295900 w 7823200"/>
              <a:gd name="connsiteY8" fmla="*/ 139700 h 3530600"/>
              <a:gd name="connsiteX9" fmla="*/ 5930900 w 7823200"/>
              <a:gd name="connsiteY9" fmla="*/ 76200 h 3530600"/>
              <a:gd name="connsiteX10" fmla="*/ 6819900 w 7823200"/>
              <a:gd name="connsiteY10" fmla="*/ 63500 h 3530600"/>
              <a:gd name="connsiteX11" fmla="*/ 7505700 w 7823200"/>
              <a:gd name="connsiteY11" fmla="*/ 12700 h 3530600"/>
              <a:gd name="connsiteX12" fmla="*/ 7823200 w 7823200"/>
              <a:gd name="connsiteY12" fmla="*/ 0 h 353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23200" h="3530600">
                <a:moveTo>
                  <a:pt x="0" y="3530600"/>
                </a:moveTo>
                <a:cubicBezTo>
                  <a:pt x="148166" y="3337983"/>
                  <a:pt x="296333" y="3145367"/>
                  <a:pt x="495300" y="2933700"/>
                </a:cubicBezTo>
                <a:cubicBezTo>
                  <a:pt x="694267" y="2722033"/>
                  <a:pt x="937683" y="2461683"/>
                  <a:pt x="1193800" y="2260600"/>
                </a:cubicBezTo>
                <a:cubicBezTo>
                  <a:pt x="1449917" y="2059517"/>
                  <a:pt x="1767417" y="1873250"/>
                  <a:pt x="2032000" y="1727200"/>
                </a:cubicBezTo>
                <a:cubicBezTo>
                  <a:pt x="2296583" y="1581150"/>
                  <a:pt x="2501900" y="1545167"/>
                  <a:pt x="2781300" y="1384300"/>
                </a:cubicBezTo>
                <a:cubicBezTo>
                  <a:pt x="3060700" y="1223433"/>
                  <a:pt x="3439583" y="929217"/>
                  <a:pt x="3708400" y="762000"/>
                </a:cubicBezTo>
                <a:cubicBezTo>
                  <a:pt x="3977217" y="594783"/>
                  <a:pt x="4224867" y="474133"/>
                  <a:pt x="4394200" y="381000"/>
                </a:cubicBezTo>
                <a:cubicBezTo>
                  <a:pt x="4563533" y="287867"/>
                  <a:pt x="4574117" y="243417"/>
                  <a:pt x="4724400" y="203200"/>
                </a:cubicBezTo>
                <a:cubicBezTo>
                  <a:pt x="4874683" y="162983"/>
                  <a:pt x="5295900" y="139700"/>
                  <a:pt x="5295900" y="139700"/>
                </a:cubicBezTo>
                <a:cubicBezTo>
                  <a:pt x="5496983" y="118533"/>
                  <a:pt x="5676900" y="88900"/>
                  <a:pt x="5930900" y="76200"/>
                </a:cubicBezTo>
                <a:cubicBezTo>
                  <a:pt x="6184900" y="63500"/>
                  <a:pt x="6557433" y="74083"/>
                  <a:pt x="6819900" y="63500"/>
                </a:cubicBezTo>
                <a:cubicBezTo>
                  <a:pt x="7082367" y="52917"/>
                  <a:pt x="7338483" y="23283"/>
                  <a:pt x="7505700" y="12700"/>
                </a:cubicBezTo>
                <a:cubicBezTo>
                  <a:pt x="7672917" y="2117"/>
                  <a:pt x="7748058" y="1058"/>
                  <a:pt x="7823200" y="0"/>
                </a:cubicBezTo>
              </a:path>
            </a:pathLst>
          </a:custGeom>
          <a:noFill/>
          <a:ln w="76200" cap="flat" cmpd="dbl" algn="ctr">
            <a:solidFill>
              <a:srgbClr val="FF0000"/>
            </a:solidFill>
            <a:prstDash val="sysDash"/>
            <a:round/>
            <a:headEnd type="none" w="med" len="med"/>
            <a:tailEnd type="none"/>
          </a:ln>
          <a:effectLst>
            <a:outerShdw blurRad="50800" dist="38100" dir="5400000" algn="t" rotWithShape="0">
              <a:prstClr val="black">
                <a:alpha val="40000"/>
              </a:prstClr>
            </a:outerShdw>
          </a:effectLst>
        </p:spPr>
        <p:txBody>
          <a:bodyPr rtlCol="0" anchor="ctr"/>
          <a:lstStyle/>
          <a:p>
            <a:pPr algn="ctr"/>
            <a:endParaRPr lang="en-US"/>
          </a:p>
        </p:txBody>
      </p:sp>
      <p:sp>
        <p:nvSpPr>
          <p:cNvPr id="4" name="TextBox 3"/>
          <p:cNvSpPr txBox="1"/>
          <p:nvPr/>
        </p:nvSpPr>
        <p:spPr>
          <a:xfrm>
            <a:off x="5435600" y="2044700"/>
            <a:ext cx="2025650" cy="461665"/>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rPr>
              <a:t>Mauna Loa</a:t>
            </a:r>
          </a:p>
        </p:txBody>
      </p:sp>
      <p:sp>
        <p:nvSpPr>
          <p:cNvPr id="5" name="TextBox 4"/>
          <p:cNvSpPr txBox="1"/>
          <p:nvPr/>
        </p:nvSpPr>
        <p:spPr>
          <a:xfrm>
            <a:off x="1333500" y="1117600"/>
            <a:ext cx="1739900" cy="461665"/>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rPr>
              <a:t>Hualalai</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implified geologic map of Kilauea caldera"/>
          <p:cNvPicPr>
            <a:picLocks noChangeAspect="1" noChangeArrowheads="1"/>
          </p:cNvPicPr>
          <p:nvPr/>
        </p:nvPicPr>
        <p:blipFill>
          <a:blip r:embed="rId3"/>
          <a:srcRect/>
          <a:stretch>
            <a:fillRect/>
          </a:stretch>
        </p:blipFill>
        <p:spPr bwMode="auto">
          <a:xfrm>
            <a:off x="1676400" y="0"/>
            <a:ext cx="59864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970927110_L"/>
          <p:cNvPicPr>
            <a:picLocks noChangeAspect="1" noChangeArrowheads="1"/>
          </p:cNvPicPr>
          <p:nvPr/>
        </p:nvPicPr>
        <p:blipFill>
          <a:blip r:embed="rId3"/>
          <a:srcRect/>
          <a:stretch>
            <a:fillRect/>
          </a:stretch>
        </p:blipFill>
        <p:spPr bwMode="auto">
          <a:xfrm>
            <a:off x="0" y="609600"/>
            <a:ext cx="9144000" cy="5715000"/>
          </a:xfrm>
          <a:prstGeom prst="rect">
            <a:avLst/>
          </a:prstGeom>
          <a:noFill/>
          <a:ln w="9525">
            <a:noFill/>
            <a:miter lim="800000"/>
            <a:headEnd/>
            <a:tailEnd/>
          </a:ln>
        </p:spPr>
      </p:pic>
      <p:sp>
        <p:nvSpPr>
          <p:cNvPr id="47107" name="Text Box 4"/>
          <p:cNvSpPr txBox="1">
            <a:spLocks noChangeArrowheads="1"/>
          </p:cNvSpPr>
          <p:nvPr/>
        </p:nvSpPr>
        <p:spPr bwMode="auto">
          <a:xfrm>
            <a:off x="4343400" y="2362200"/>
            <a:ext cx="2895600" cy="519113"/>
          </a:xfrm>
          <a:prstGeom prst="rect">
            <a:avLst/>
          </a:prstGeom>
          <a:noFill/>
          <a:ln w="9525">
            <a:noFill/>
            <a:miter lim="800000"/>
            <a:headEnd/>
            <a:tailEnd/>
          </a:ln>
        </p:spPr>
        <p:txBody>
          <a:bodyPr>
            <a:spAutoFit/>
          </a:bodyPr>
          <a:lstStyle/>
          <a:p>
            <a:pPr algn="ctr">
              <a:spcBef>
                <a:spcPct val="50000"/>
              </a:spcBef>
            </a:pPr>
            <a:r>
              <a:rPr lang="en-US" dirty="0">
                <a:solidFill>
                  <a:schemeClr val="bg1"/>
                </a:solidFill>
                <a:effectLst>
                  <a:outerShdw blurRad="38100" dist="38100" dir="2700000" algn="tl">
                    <a:srgbClr val="000000">
                      <a:alpha val="43137"/>
                    </a:srgbClr>
                  </a:outerShdw>
                </a:effectLst>
              </a:rPr>
              <a:t>pit crater</a:t>
            </a:r>
          </a:p>
        </p:txBody>
      </p:sp>
      <p:sp>
        <p:nvSpPr>
          <p:cNvPr id="47108" name="Text Box 6"/>
          <p:cNvSpPr txBox="1">
            <a:spLocks noChangeArrowheads="1"/>
          </p:cNvSpPr>
          <p:nvPr/>
        </p:nvSpPr>
        <p:spPr bwMode="auto">
          <a:xfrm>
            <a:off x="0" y="6324600"/>
            <a:ext cx="9144000" cy="519113"/>
          </a:xfrm>
          <a:prstGeom prst="rect">
            <a:avLst/>
          </a:prstGeom>
          <a:noFill/>
          <a:ln w="38100">
            <a:noFill/>
            <a:miter lim="800000"/>
            <a:headEnd/>
            <a:tailEnd/>
          </a:ln>
        </p:spPr>
        <p:txBody>
          <a:bodyPr>
            <a:spAutoFit/>
          </a:bodyPr>
          <a:lstStyle/>
          <a:p>
            <a:pPr algn="ctr">
              <a:spcBef>
                <a:spcPct val="50000"/>
              </a:spcBef>
            </a:pPr>
            <a:r>
              <a:rPr lang="en-US" dirty="0">
                <a:solidFill>
                  <a:schemeClr val="bg1"/>
                </a:solidFill>
              </a:rPr>
              <a:t>Halema’ uma’ u</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ark shaded May 1997 HAVOrelief1"/>
          <p:cNvPicPr>
            <a:picLocks noChangeAspect="1" noChangeArrowheads="1"/>
          </p:cNvPicPr>
          <p:nvPr/>
        </p:nvPicPr>
        <p:blipFill>
          <a:blip r:embed="rId3"/>
          <a:srcRect l="2332" t="2788" r="3468" b="1756"/>
          <a:stretch>
            <a:fillRect/>
          </a:stretch>
        </p:blipFill>
        <p:spPr bwMode="auto">
          <a:xfrm>
            <a:off x="0" y="0"/>
            <a:ext cx="10058400" cy="6823075"/>
          </a:xfrm>
          <a:prstGeom prst="rect">
            <a:avLst/>
          </a:prstGeom>
          <a:noFill/>
          <a:ln w="9525">
            <a:noFill/>
            <a:miter lim="800000"/>
            <a:headEnd/>
            <a:tailEnd/>
          </a:ln>
        </p:spPr>
      </p:pic>
      <p:sp>
        <p:nvSpPr>
          <p:cNvPr id="49155" name="Text Box 3"/>
          <p:cNvSpPr txBox="1">
            <a:spLocks noChangeArrowheads="1"/>
          </p:cNvSpPr>
          <p:nvPr/>
        </p:nvSpPr>
        <p:spPr bwMode="auto">
          <a:xfrm rot="-1221541">
            <a:off x="7292975" y="2438400"/>
            <a:ext cx="1851025" cy="396875"/>
          </a:xfrm>
          <a:prstGeom prst="rect">
            <a:avLst/>
          </a:prstGeom>
          <a:noFill/>
          <a:ln w="9525">
            <a:noFill/>
            <a:miter lim="800000"/>
            <a:headEnd/>
            <a:tailEnd/>
          </a:ln>
        </p:spPr>
        <p:txBody>
          <a:bodyPr>
            <a:spAutoFit/>
          </a:bodyPr>
          <a:lstStyle/>
          <a:p>
            <a:pPr>
              <a:spcBef>
                <a:spcPct val="50000"/>
              </a:spcBef>
            </a:pPr>
            <a:r>
              <a:rPr lang="en-US" sz="2000" b="0"/>
              <a:t>East Rift Zone</a:t>
            </a:r>
          </a:p>
        </p:txBody>
      </p:sp>
      <p:sp>
        <p:nvSpPr>
          <p:cNvPr id="49156" name="Text Box 4"/>
          <p:cNvSpPr txBox="1">
            <a:spLocks noChangeArrowheads="1"/>
          </p:cNvSpPr>
          <p:nvPr/>
        </p:nvSpPr>
        <p:spPr bwMode="auto">
          <a:xfrm rot="-3269110">
            <a:off x="3487738" y="3903662"/>
            <a:ext cx="2565400" cy="396875"/>
          </a:xfrm>
          <a:prstGeom prst="rect">
            <a:avLst/>
          </a:prstGeom>
          <a:noFill/>
          <a:ln w="9525">
            <a:noFill/>
            <a:miter lim="800000"/>
            <a:headEnd/>
            <a:tailEnd/>
          </a:ln>
        </p:spPr>
        <p:txBody>
          <a:bodyPr>
            <a:spAutoFit/>
          </a:bodyPr>
          <a:lstStyle/>
          <a:p>
            <a:pPr algn="ctr">
              <a:spcBef>
                <a:spcPct val="50000"/>
              </a:spcBef>
            </a:pPr>
            <a:r>
              <a:rPr lang="en-US" sz="2000" b="0"/>
              <a:t>Southwest Rift Zone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PitCrater2_large"/>
          <p:cNvPicPr>
            <a:picLocks noChangeAspect="1" noChangeArrowheads="1"/>
          </p:cNvPicPr>
          <p:nvPr/>
        </p:nvPicPr>
        <p:blipFill>
          <a:blip r:embed="rId3"/>
          <a:srcRect/>
          <a:stretch>
            <a:fillRect/>
          </a:stretch>
        </p:blipFill>
        <p:spPr bwMode="auto">
          <a:xfrm>
            <a:off x="0" y="571500"/>
            <a:ext cx="9144000" cy="5715000"/>
          </a:xfrm>
          <a:prstGeom prst="rect">
            <a:avLst/>
          </a:prstGeom>
          <a:noFill/>
          <a:ln w="9525">
            <a:noFill/>
            <a:miter lim="800000"/>
            <a:headEnd/>
            <a:tailEnd/>
          </a:ln>
        </p:spPr>
      </p:pic>
      <p:sp>
        <p:nvSpPr>
          <p:cNvPr id="50179" name="Text Box 3"/>
          <p:cNvSpPr txBox="1">
            <a:spLocks noChangeArrowheads="1"/>
          </p:cNvSpPr>
          <p:nvPr/>
        </p:nvSpPr>
        <p:spPr bwMode="auto">
          <a:xfrm>
            <a:off x="0" y="0"/>
            <a:ext cx="9144000" cy="519113"/>
          </a:xfrm>
          <a:prstGeom prst="rect">
            <a:avLst/>
          </a:prstGeom>
          <a:noFill/>
          <a:ln w="38100">
            <a:noFill/>
            <a:miter lim="800000"/>
            <a:headEnd/>
            <a:tailEnd/>
          </a:ln>
        </p:spPr>
        <p:txBody>
          <a:bodyPr>
            <a:spAutoFit/>
          </a:bodyPr>
          <a:lstStyle/>
          <a:p>
            <a:pPr algn="ctr">
              <a:spcBef>
                <a:spcPct val="50000"/>
              </a:spcBef>
            </a:pPr>
            <a:r>
              <a:rPr lang="en-US" dirty="0" smtClean="0">
                <a:solidFill>
                  <a:schemeClr val="bg1"/>
                </a:solidFill>
              </a:rPr>
              <a:t>Hi`iaka pit </a:t>
            </a:r>
            <a:r>
              <a:rPr lang="en-US" dirty="0">
                <a:solidFill>
                  <a:schemeClr val="bg1"/>
                </a:solidFill>
              </a:rPr>
              <a:t>crater on the East Rift Zone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4303070_L"/>
          <p:cNvPicPr>
            <a:picLocks noChangeAspect="1" noChangeArrowheads="1"/>
          </p:cNvPicPr>
          <p:nvPr/>
        </p:nvPicPr>
        <p:blipFill>
          <a:blip r:embed="rId3"/>
          <a:srcRect/>
          <a:stretch>
            <a:fillRect/>
          </a:stretch>
        </p:blipFill>
        <p:spPr bwMode="auto">
          <a:xfrm>
            <a:off x="0" y="571500"/>
            <a:ext cx="9144000" cy="5715000"/>
          </a:xfrm>
          <a:prstGeom prst="rect">
            <a:avLst/>
          </a:prstGeom>
          <a:noFill/>
          <a:ln w="9525">
            <a:noFill/>
            <a:miter lim="800000"/>
            <a:headEnd/>
            <a:tailEnd/>
          </a:ln>
        </p:spPr>
      </p:pic>
      <p:sp>
        <p:nvSpPr>
          <p:cNvPr id="3" name="TextBox 2"/>
          <p:cNvSpPr txBox="1"/>
          <p:nvPr/>
        </p:nvSpPr>
        <p:spPr>
          <a:xfrm>
            <a:off x="2184400" y="0"/>
            <a:ext cx="5308600" cy="523220"/>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Caldera atop Mauna Loa, 1977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2" descr="http://hvo.wr.usgs.gov/maunaloa/hazards/RWD027_L.jpg"/>
          <p:cNvPicPr>
            <a:picLocks noChangeAspect="1" noChangeArrowheads="1"/>
          </p:cNvPicPr>
          <p:nvPr/>
        </p:nvPicPr>
        <p:blipFill>
          <a:blip r:embed="rId3"/>
          <a:srcRect/>
          <a:stretch>
            <a:fillRect/>
          </a:stretch>
        </p:blipFill>
        <p:spPr bwMode="auto">
          <a:xfrm>
            <a:off x="4381500" y="-762000"/>
            <a:ext cx="4762500" cy="7620000"/>
          </a:xfrm>
          <a:prstGeom prst="rect">
            <a:avLst/>
          </a:prstGeom>
          <a:noFill/>
        </p:spPr>
      </p:pic>
      <p:sp>
        <p:nvSpPr>
          <p:cNvPr id="3" name="TextBox 2"/>
          <p:cNvSpPr txBox="1"/>
          <p:nvPr/>
        </p:nvSpPr>
        <p:spPr>
          <a:xfrm>
            <a:off x="546100" y="1174402"/>
            <a:ext cx="3302000" cy="1384995"/>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Mauna Loa Northeast Rift 1984</a:t>
            </a:r>
          </a:p>
        </p:txBody>
      </p:sp>
      <p:pic>
        <p:nvPicPr>
          <p:cNvPr id="332804" name="Picture 4" descr="Map showing areas covered by lava flows from the eruption of Mauna Loa between March 24 and April 15, 1984."/>
          <p:cNvPicPr>
            <a:picLocks noChangeAspect="1" noChangeArrowheads="1"/>
          </p:cNvPicPr>
          <p:nvPr/>
        </p:nvPicPr>
        <p:blipFill>
          <a:blip r:embed="rId4"/>
          <a:srcRect r="3278"/>
          <a:stretch>
            <a:fillRect/>
          </a:stretch>
        </p:blipFill>
        <p:spPr bwMode="auto">
          <a:xfrm>
            <a:off x="0" y="3200400"/>
            <a:ext cx="4373459" cy="2743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RiftZone1_large"/>
          <p:cNvPicPr>
            <a:picLocks noChangeAspect="1" noChangeArrowheads="1"/>
          </p:cNvPicPr>
          <p:nvPr/>
        </p:nvPicPr>
        <p:blipFill>
          <a:blip r:embed="rId3"/>
          <a:srcRect/>
          <a:stretch>
            <a:fillRect/>
          </a:stretch>
        </p:blipFill>
        <p:spPr bwMode="auto">
          <a:xfrm>
            <a:off x="0" y="571500"/>
            <a:ext cx="9144000" cy="5715000"/>
          </a:xfrm>
          <a:prstGeom prst="rect">
            <a:avLst/>
          </a:prstGeom>
          <a:noFill/>
          <a:ln w="9525">
            <a:noFill/>
            <a:miter lim="800000"/>
            <a:headEnd/>
            <a:tailEnd/>
          </a:ln>
        </p:spPr>
      </p:pic>
      <p:sp>
        <p:nvSpPr>
          <p:cNvPr id="27651" name="Text Box 3"/>
          <p:cNvSpPr txBox="1">
            <a:spLocks noChangeArrowheads="1"/>
          </p:cNvSpPr>
          <p:nvPr/>
        </p:nvSpPr>
        <p:spPr bwMode="auto">
          <a:xfrm>
            <a:off x="0" y="0"/>
            <a:ext cx="9144000" cy="519113"/>
          </a:xfrm>
          <a:prstGeom prst="rect">
            <a:avLst/>
          </a:prstGeom>
          <a:noFill/>
          <a:ln w="38100">
            <a:noFill/>
            <a:miter lim="800000"/>
            <a:headEnd/>
            <a:tailEnd/>
          </a:ln>
        </p:spPr>
        <p:txBody>
          <a:bodyPr>
            <a:spAutoFit/>
          </a:bodyPr>
          <a:lstStyle/>
          <a:p>
            <a:pPr algn="ctr">
              <a:spcBef>
                <a:spcPct val="50000"/>
              </a:spcBef>
            </a:pPr>
            <a:r>
              <a:rPr lang="en-US" dirty="0">
                <a:solidFill>
                  <a:schemeClr val="bg1"/>
                </a:solidFill>
              </a:rPr>
              <a:t>Northeast rift zone of Mauna Loa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pattercone1_large"/>
          <p:cNvPicPr>
            <a:picLocks noChangeAspect="1" noChangeArrowheads="1"/>
          </p:cNvPicPr>
          <p:nvPr/>
        </p:nvPicPr>
        <p:blipFill>
          <a:blip r:embed="rId3"/>
          <a:srcRect/>
          <a:stretch>
            <a:fillRect/>
          </a:stretch>
        </p:blipFill>
        <p:spPr bwMode="auto">
          <a:xfrm>
            <a:off x="0" y="571500"/>
            <a:ext cx="9144000" cy="5715000"/>
          </a:xfrm>
          <a:prstGeom prst="rect">
            <a:avLst/>
          </a:prstGeom>
          <a:noFill/>
          <a:ln w="9525">
            <a:noFill/>
            <a:miter lim="800000"/>
            <a:headEnd/>
            <a:tailEnd/>
          </a:ln>
        </p:spPr>
      </p:pic>
      <p:sp>
        <p:nvSpPr>
          <p:cNvPr id="29699" name="Text Box 3"/>
          <p:cNvSpPr txBox="1">
            <a:spLocks noChangeArrowheads="1"/>
          </p:cNvSpPr>
          <p:nvPr/>
        </p:nvSpPr>
        <p:spPr bwMode="auto">
          <a:xfrm>
            <a:off x="0" y="0"/>
            <a:ext cx="9144000" cy="519113"/>
          </a:xfrm>
          <a:prstGeom prst="rect">
            <a:avLst/>
          </a:prstGeom>
          <a:noFill/>
          <a:ln w="38100">
            <a:noFill/>
            <a:miter lim="800000"/>
            <a:headEnd/>
            <a:tailEnd/>
          </a:ln>
        </p:spPr>
        <p:txBody>
          <a:bodyPr>
            <a:spAutoFit/>
          </a:bodyPr>
          <a:lstStyle/>
          <a:p>
            <a:pPr algn="ctr">
              <a:spcBef>
                <a:spcPct val="50000"/>
              </a:spcBef>
            </a:pPr>
            <a:r>
              <a:rPr lang="en-US" dirty="0"/>
              <a:t>Spatter ramparts Mauna Loa 3/26/84</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a:defRPr dirty="0" smtClean="0">
            <a:solidFill>
              <a:schemeClr val="bg1"/>
            </a:solidFill>
            <a:effectLst>
              <a:outerShdw blurRad="38100" dist="38100" dir="2700000" algn="tl">
                <a:srgbClr val="000000">
                  <a:alpha val="43137"/>
                </a:srgbClr>
              </a:outerShdw>
            </a:effectLst>
          </a:defRPr>
        </a:defPPr>
      </a:lstStyle>
    </a:spDef>
    <a:lnDef>
      <a:spPr bwMode="auto">
        <a:solidFill>
          <a:schemeClr val="accent1"/>
        </a:solidFill>
        <a:ln w="38100" cap="flat" cmpd="sng" algn="ctr">
          <a:solidFill>
            <a:schemeClr val="bg1"/>
          </a:solidFill>
          <a:prstDash val="solid"/>
          <a:round/>
          <a:headEnd type="none" w="med" len="med"/>
          <a:tailEnd type="arrow"/>
        </a:ln>
        <a:effectLst/>
      </a:spPr>
      <a:bodyPr/>
      <a:lstStyle/>
    </a:lnDef>
    <a:txDef>
      <a:spPr>
        <a:noFill/>
      </a:spPr>
      <a:bodyPr wrap="square" rtlCol="0">
        <a:spAutoFit/>
      </a:bodyPr>
      <a:lstStyle>
        <a:defPPr algn="ctr">
          <a:defRPr dirty="0" smtClean="0">
            <a:solidFill>
              <a:schemeClr val="bg1"/>
            </a:solidFill>
            <a:effectLst>
              <a:outerShdw blurRad="38100" dist="38100" dir="2700000" algn="tl">
                <a:srgbClr val="000000">
                  <a:alpha val="43137"/>
                </a:srgbClr>
              </a:outerShdw>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6772</TotalTime>
  <Words>2349</Words>
  <Application>Microsoft Office PowerPoint</Application>
  <PresentationFormat>On-screen Show (4:3)</PresentationFormat>
  <Paragraphs>194</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Grossmont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Jacobson</dc:creator>
  <cp:lastModifiedBy>Gary Jacobson</cp:lastModifiedBy>
  <cp:revision>94</cp:revision>
  <dcterms:created xsi:type="dcterms:W3CDTF">2005-05-14T19:41:40Z</dcterms:created>
  <dcterms:modified xsi:type="dcterms:W3CDTF">2009-05-09T17:56:06Z</dcterms:modified>
</cp:coreProperties>
</file>